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handoutMasterIdLst>
    <p:handoutMasterId r:id="rId12"/>
  </p:handoutMasterIdLst>
  <p:sldIdLst>
    <p:sldId id="279" r:id="rId2"/>
    <p:sldId id="278" r:id="rId3"/>
    <p:sldId id="264" r:id="rId4"/>
    <p:sldId id="268" r:id="rId5"/>
    <p:sldId id="274" r:id="rId6"/>
    <p:sldId id="262" r:id="rId7"/>
    <p:sldId id="266" r:id="rId8"/>
    <p:sldId id="273" r:id="rId9"/>
    <p:sldId id="280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A79140D-0969-4C0B-842C-BE0E035CD848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5A814DD-0420-4F7B-A56B-9BB36280C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88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DDF84-724B-4FE1-8B59-B33EA6F0311B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2B18C-32A0-445A-8E2A-CD3E241D3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35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2292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6096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9071-CFF5-4E3B-B0AB-39782972E256}" type="datetime1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0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BD1F-DE98-4C29-8281-9EC9927620DF}" type="datetime1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9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CD6D-7520-4B34-A5A3-E8385FA3AFC6}" type="datetime1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1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5D47-465E-4A05-802B-049480555B6D}" type="datetime1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0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1DB0-D703-40B5-AE3D-532AFE0356D1}" type="datetime1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4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C029-2200-4EB8-BDE8-5EE0E23571A6}" type="datetime1">
              <a:rPr lang="en-US" smtClean="0"/>
              <a:pPr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5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5A1C-C0DD-4ED6-B23E-A9D2DD110058}" type="datetime1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1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B50-C580-4CB7-BA07-14C66C34B76D}" type="datetime1">
              <a:rPr lang="en-US" smtClean="0"/>
              <a:pPr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1819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73CF-8910-423E-9890-FC81E25E5084}" type="datetime1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5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5816F-D43D-40D1-9B38-E1A2C18F0972}" type="datetime1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5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Energy_homeostasis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400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IB Psych </a:t>
            </a:r>
            <a:r>
              <a:rPr lang="en-US" altLang="en-US" sz="4400" dirty="0" smtClean="0">
                <a:solidFill>
                  <a:srgbClr val="FF0000"/>
                </a:solidFill>
                <a:latin typeface="Calibri "/>
                <a:cs typeface="Tunga" pitchFamily="34" charset="0"/>
              </a:rPr>
              <a:t>10/06/17</a:t>
            </a:r>
            <a:endParaRPr lang="en-US" altLang="en-US" sz="4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000" b="1" dirty="0" smtClean="0"/>
              <a:t>Nothing</a:t>
            </a:r>
            <a:endParaRPr lang="en-US" sz="5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6000" b="1" dirty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Writing Implement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Notes…</a:t>
            </a:r>
          </a:p>
          <a:p>
            <a:pPr marL="673100" lvl="1" indent="-273050">
              <a:buFont typeface="Wingdings" pitchFamily="2" charset="2"/>
              <a:buChar char="Ø"/>
              <a:defRPr/>
            </a:pPr>
            <a:r>
              <a:rPr lang="en-US" sz="6000" b="1" dirty="0"/>
              <a:t>Learning </a:t>
            </a:r>
            <a:r>
              <a:rPr lang="en-US" sz="6000" b="1" dirty="0" smtClean="0"/>
              <a:t>Outcomes Chart</a:t>
            </a:r>
            <a:endParaRPr lang="en-US" sz="5800" b="1" i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describe the areas and function of the brain.</a:t>
            </a:r>
            <a:endParaRPr lang="en-US" u="sng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493941" y="1219200"/>
            <a:ext cx="4650059" cy="5638800"/>
          </a:xfrm>
        </p:spPr>
        <p:txBody>
          <a:bodyPr rtlCol="0">
            <a:normAutofit fontScale="400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b="1" u="sng" dirty="0" smtClean="0"/>
              <a:t>Today’s Agenda: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600" b="1" dirty="0" smtClean="0"/>
              <a:t>Principles </a:t>
            </a:r>
            <a:r>
              <a:rPr lang="en-US" sz="7600" b="1" dirty="0" smtClean="0"/>
              <a:t>of the BLOA (Bio Approach)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0000" b="1" dirty="0" smtClean="0"/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96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9600" b="1" u="sng" dirty="0" smtClean="0"/>
              <a:t>HW:</a:t>
            </a:r>
            <a:endParaRPr lang="en-US" sz="9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9600" b="1" dirty="0" smtClean="0"/>
              <a:t>CRA 2.4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9600" b="1" dirty="0" smtClean="0"/>
              <a:t>SAQ Practice—due Monday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400" b="1" dirty="0" smtClean="0"/>
          </a:p>
          <a:p>
            <a:pPr marL="914400" lvl="1" indent="-457200">
              <a:buFont typeface="Wingdings" pitchFamily="2" charset="2"/>
              <a:buChar char="Ø"/>
              <a:defRPr/>
            </a:pPr>
            <a:endParaRPr lang="en-US" sz="8400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457200" lvl="1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9200" b="1" dirty="0" smtClean="0"/>
          </a:p>
        </p:txBody>
      </p:sp>
    </p:spTree>
    <p:extLst>
      <p:ext uri="{BB962C8B-B14F-4D97-AF65-F5344CB8AC3E}">
        <p14:creationId xmlns:p14="http://schemas.microsoft.com/office/powerpoint/2010/main" val="35825321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SAQ PRACTICE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Choose </a:t>
            </a:r>
            <a:r>
              <a:rPr lang="en-US" b="1" u="sng" dirty="0" smtClean="0"/>
              <a:t>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  Outline </a:t>
            </a:r>
            <a:r>
              <a:rPr lang="en-US" dirty="0" smtClean="0"/>
              <a:t>[one] principle(s) </a:t>
            </a:r>
            <a:r>
              <a:rPr lang="en-US" dirty="0" smtClean="0"/>
              <a:t>that </a:t>
            </a:r>
            <a:r>
              <a:rPr lang="en-US" dirty="0" smtClean="0"/>
              <a:t>define(s) </a:t>
            </a:r>
            <a:r>
              <a:rPr lang="en-US" dirty="0" smtClean="0"/>
              <a:t>the biological level of analysis.			[8 marks]</a:t>
            </a:r>
          </a:p>
          <a:p>
            <a:pPr marL="0" indent="0">
              <a:buNone/>
            </a:pPr>
            <a:r>
              <a:rPr lang="en-US" dirty="0" smtClean="0"/>
              <a:t>2.  Explain how </a:t>
            </a:r>
            <a:r>
              <a:rPr lang="en-US" dirty="0" smtClean="0"/>
              <a:t>[one] principle(s) </a:t>
            </a:r>
            <a:r>
              <a:rPr lang="en-US" dirty="0" smtClean="0"/>
              <a:t>that </a:t>
            </a:r>
            <a:r>
              <a:rPr lang="en-US" dirty="0" smtClean="0"/>
              <a:t>define(s) </a:t>
            </a:r>
            <a:r>
              <a:rPr lang="en-US" dirty="0" smtClean="0"/>
              <a:t>the biological level of analysis may be demonstrated in research.				[8 marks]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the BLOA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PRINCIPLE #2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i="1" dirty="0" smtClean="0"/>
              <a:t>Behavior is the product of the interaction of our physiology and the </a:t>
            </a:r>
            <a:r>
              <a:rPr lang="en-US" sz="3600" i="1" dirty="0" smtClean="0"/>
              <a:t>environment</a:t>
            </a:r>
          </a:p>
          <a:p>
            <a:pPr lvl="1"/>
            <a:r>
              <a:rPr lang="en-US" sz="3200" i="1" dirty="0" err="1" smtClean="0"/>
              <a:t>Raine</a:t>
            </a:r>
            <a:r>
              <a:rPr lang="en-US" sz="3200" i="1" dirty="0" smtClean="0"/>
              <a:t>, et al. (1997)</a:t>
            </a:r>
          </a:p>
          <a:p>
            <a:pPr lvl="1"/>
            <a:r>
              <a:rPr lang="en-US" sz="3200" i="1" dirty="0" smtClean="0"/>
              <a:t>Newcomer, et al. (1999)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886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39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Principle #2: </a:t>
            </a:r>
            <a:r>
              <a:rPr lang="en-US" sz="4400" dirty="0"/>
              <a:t>There are biological correlates of behavior</a:t>
            </a:r>
            <a:br>
              <a:rPr lang="en-US" sz="4400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Implies that it should be possible to find a link between a specific biological factor (ex: </a:t>
            </a:r>
            <a:r>
              <a:rPr lang="en-US" b="1" i="1" u="sng" dirty="0" smtClean="0"/>
              <a:t>hormone</a:t>
            </a:r>
            <a:r>
              <a:rPr lang="en-US" dirty="0" smtClean="0"/>
              <a:t> or </a:t>
            </a:r>
            <a:r>
              <a:rPr lang="en-US" b="1" i="1" u="sng" dirty="0" smtClean="0"/>
              <a:t>neurotransmitter</a:t>
            </a:r>
            <a:r>
              <a:rPr lang="en-US" dirty="0" smtClean="0"/>
              <a:t>) and a specific </a:t>
            </a:r>
            <a:r>
              <a:rPr lang="en-US" dirty="0" smtClean="0"/>
              <a:t>behavior</a:t>
            </a:r>
          </a:p>
          <a:p>
            <a:endParaRPr lang="en-US" dirty="0" smtClean="0"/>
          </a:p>
          <a:p>
            <a:pPr lvl="1"/>
            <a:r>
              <a:rPr lang="en-US" b="1" i="1" u="sng" dirty="0" smtClean="0"/>
              <a:t>THIS IS </a:t>
            </a:r>
            <a:r>
              <a:rPr lang="en-US" b="1" i="1" u="sng" dirty="0" smtClean="0"/>
              <a:t>ONE OF THE AIMS </a:t>
            </a:r>
            <a:r>
              <a:rPr lang="en-US" b="1" i="1" u="sng" dirty="0" smtClean="0"/>
              <a:t>OF RESEARCHERS IN THIS </a:t>
            </a:r>
            <a:r>
              <a:rPr lang="en-US" b="1" i="1" u="sng" dirty="0" smtClean="0"/>
              <a:t>LOA/APPROACH</a:t>
            </a:r>
            <a:endParaRPr lang="en-US" b="1" i="1" u="sng" dirty="0" smtClean="0"/>
          </a:p>
          <a:p>
            <a:pPr lvl="1"/>
            <a:endParaRPr lang="en-US" dirty="0"/>
          </a:p>
          <a:p>
            <a:r>
              <a:rPr lang="en-US" dirty="0" smtClean="0"/>
              <a:t>EX: </a:t>
            </a:r>
            <a:r>
              <a:rPr lang="en-US" dirty="0" smtClean="0"/>
              <a:t>Acetylcholine (</a:t>
            </a:r>
            <a:r>
              <a:rPr lang="en-US" dirty="0" err="1" smtClean="0"/>
              <a:t>ACh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Too much: Parkinson’s</a:t>
            </a:r>
          </a:p>
          <a:p>
            <a:pPr lvl="1"/>
            <a:r>
              <a:rPr lang="en-US" dirty="0" smtClean="0"/>
              <a:t>Not enough: Alzheimer’s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8361" y="4578923"/>
            <a:ext cx="3108439" cy="196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90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7843" y="261727"/>
            <a:ext cx="3008313" cy="407578"/>
          </a:xfrm>
        </p:spPr>
        <p:txBody>
          <a:bodyPr>
            <a:noAutofit/>
          </a:bodyPr>
          <a:lstStyle/>
          <a:p>
            <a:pPr algn="ctr"/>
            <a:r>
              <a:rPr lang="en-US" sz="3200" i="1" u="sng" dirty="0" smtClean="0"/>
              <a:t>Principle #2</a:t>
            </a:r>
            <a:endParaRPr lang="en-US" sz="3200" i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669305"/>
            <a:ext cx="9144000" cy="589991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Examples of </a:t>
            </a:r>
            <a:r>
              <a:rPr lang="en-US" sz="1800" b="1" dirty="0" smtClean="0"/>
              <a:t>neurotransmitters</a:t>
            </a:r>
            <a:r>
              <a:rPr lang="en-US" sz="1800" dirty="0" smtClean="0"/>
              <a:t> &amp; </a:t>
            </a:r>
            <a:r>
              <a:rPr lang="en-US" sz="1800" b="1" dirty="0" smtClean="0"/>
              <a:t>hormones</a:t>
            </a:r>
            <a:r>
              <a:rPr lang="en-US" sz="1800" dirty="0" smtClean="0"/>
              <a:t> that are in charge of really important things:</a:t>
            </a:r>
          </a:p>
          <a:p>
            <a:endParaRPr lang="en-US" sz="1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Acetylcholine (NT): </a:t>
            </a:r>
            <a:r>
              <a:rPr lang="en-US" sz="2000" dirty="0" smtClean="0"/>
              <a:t>contracts</a:t>
            </a:r>
            <a:r>
              <a:rPr lang="en-US" sz="2000" dirty="0"/>
              <a:t> smooth muscles, dilates blood vessels, increases bodily secretions, and slows heart rate.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Dopamine (NT):  </a:t>
            </a:r>
            <a:r>
              <a:rPr lang="en-US" sz="2000" dirty="0"/>
              <a:t>helps control the brain's reward and pleasure centers.</a:t>
            </a:r>
            <a:endParaRPr lang="en-US" sz="40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Serotonin </a:t>
            </a:r>
            <a:r>
              <a:rPr lang="en-US" sz="2800" dirty="0" smtClean="0"/>
              <a:t>(NT): </a:t>
            </a:r>
            <a:r>
              <a:rPr lang="en-US" sz="2000" dirty="0"/>
              <a:t>is considered a natural mood stabilizer. It’s the chemical that helps with sleeping, eating, and digesting. 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Growth </a:t>
            </a:r>
            <a:r>
              <a:rPr lang="en-US" sz="2800" u="sng" dirty="0" smtClean="0"/>
              <a:t>Hormone</a:t>
            </a:r>
            <a:r>
              <a:rPr lang="en-US" sz="2800" dirty="0" smtClean="0"/>
              <a:t> (</a:t>
            </a:r>
            <a:r>
              <a:rPr lang="en-US" sz="2800" dirty="0" smtClean="0"/>
              <a:t>Somatotropin):  </a:t>
            </a:r>
            <a:r>
              <a:rPr lang="en-US" sz="2200" dirty="0"/>
              <a:t>in control of several complex physiologic processes, including growth and metabolism</a:t>
            </a:r>
            <a:endParaRPr lang="en-US" sz="2200" u="sng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Leptin (Hormone):  </a:t>
            </a:r>
            <a:r>
              <a:rPr lang="en-US" sz="2200" dirty="0"/>
              <a:t>the "satiety </a:t>
            </a:r>
            <a:r>
              <a:rPr lang="en-US" sz="2200" dirty="0" smtClean="0"/>
              <a:t>hormone“; helps </a:t>
            </a:r>
            <a:r>
              <a:rPr lang="en-US" sz="2200" dirty="0"/>
              <a:t>to regulate energy</a:t>
            </a:r>
            <a:r>
              <a:rPr lang="en-US" sz="2200" dirty="0">
                <a:hlinkClick r:id="rId2" tooltip="Energy homeostasis"/>
              </a:rPr>
              <a:t> </a:t>
            </a:r>
            <a:r>
              <a:rPr lang="en-US" sz="2200" dirty="0"/>
              <a:t>balance by inhibiting hunger.</a:t>
            </a: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Ghrelin (Hormone):  </a:t>
            </a:r>
            <a:r>
              <a:rPr lang="en-US" sz="2400" dirty="0"/>
              <a:t>regulating appetite, ghrelin also plays a significant role in regulating the distribution and rate of use of energy</a:t>
            </a:r>
            <a:r>
              <a:rPr lang="en-US" sz="2400" dirty="0" smtClean="0"/>
              <a:t>.</a:t>
            </a:r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the BLOA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2364"/>
            <a:ext cx="9144000" cy="5013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PRINCIPLE #3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 Behavior can be </a:t>
            </a:r>
            <a:r>
              <a:rPr lang="en-US" sz="3600" b="1" i="1" u="sng" dirty="0" smtClean="0"/>
              <a:t>inherited</a:t>
            </a:r>
            <a:r>
              <a:rPr lang="en-US" sz="3600" i="1" dirty="0" smtClean="0"/>
              <a:t> (and innate) </a:t>
            </a:r>
            <a:r>
              <a:rPr lang="en-US" sz="3600" dirty="0" smtClean="0"/>
              <a:t>because it is </a:t>
            </a:r>
            <a:r>
              <a:rPr lang="en-US" sz="3600" dirty="0" smtClean="0"/>
              <a:t>genetic</a:t>
            </a:r>
          </a:p>
          <a:p>
            <a:pPr lvl="1"/>
            <a:r>
              <a:rPr lang="en-US" sz="3200" dirty="0" smtClean="0"/>
              <a:t>Bouchard, et al. (1990)</a:t>
            </a:r>
          </a:p>
          <a:p>
            <a:pPr lvl="1"/>
            <a:r>
              <a:rPr lang="en-US" sz="3200" dirty="0" smtClean="0"/>
              <a:t>Bailey and </a:t>
            </a:r>
            <a:r>
              <a:rPr lang="en-US" sz="3200" dirty="0" err="1" smtClean="0"/>
              <a:t>Pillard</a:t>
            </a:r>
            <a:r>
              <a:rPr lang="en-US" sz="3200" dirty="0" smtClean="0"/>
              <a:t> (1990)</a:t>
            </a:r>
            <a:endParaRPr lang="en-US" sz="32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405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Principle #3: Behavior can be </a:t>
            </a:r>
            <a:r>
              <a:rPr lang="en-US" sz="3600" b="1" i="1" u="sng" dirty="0" smtClean="0"/>
              <a:t>inherited</a:t>
            </a:r>
            <a:r>
              <a:rPr lang="en-US" sz="3600" i="1" dirty="0" smtClean="0"/>
              <a:t> </a:t>
            </a:r>
            <a:r>
              <a:rPr lang="en-US" sz="3600" dirty="0" smtClean="0"/>
              <a:t>because it is genetic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685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TWIN STUDIES</a:t>
            </a:r>
          </a:p>
          <a:p>
            <a:pPr lvl="1"/>
            <a:r>
              <a:rPr lang="en-US" sz="3200" dirty="0" smtClean="0"/>
              <a:t>Why study twins?</a:t>
            </a:r>
          </a:p>
          <a:p>
            <a:pPr lvl="1"/>
            <a:r>
              <a:rPr lang="en-US" sz="3200" dirty="0" smtClean="0"/>
              <a:t>What are </a:t>
            </a:r>
            <a:r>
              <a:rPr lang="en-US" sz="3200" u="sng" dirty="0" smtClean="0"/>
              <a:t>Mono</a:t>
            </a:r>
            <a:r>
              <a:rPr lang="en-US" sz="3200" dirty="0" smtClean="0"/>
              <a:t>zygotic twins?</a:t>
            </a:r>
          </a:p>
          <a:p>
            <a:pPr lvl="1"/>
            <a:r>
              <a:rPr lang="en-US" sz="3200" u="sng" dirty="0" smtClean="0"/>
              <a:t>Di</a:t>
            </a:r>
            <a:r>
              <a:rPr lang="en-US" sz="3200" dirty="0" smtClean="0"/>
              <a:t>zygotic twins?</a:t>
            </a:r>
          </a:p>
          <a:p>
            <a:r>
              <a:rPr lang="en-US" sz="3600" dirty="0" smtClean="0"/>
              <a:t>Diathesis-Stress Model</a:t>
            </a:r>
          </a:p>
          <a:p>
            <a:pPr lvl="1"/>
            <a:r>
              <a:rPr lang="en-US" sz="3200" dirty="0" smtClean="0"/>
              <a:t>Genetic predisposition (diathesis) to develop a disorder that </a:t>
            </a:r>
            <a:r>
              <a:rPr lang="en-US" sz="3200" b="1" i="1" u="sng" dirty="0" smtClean="0"/>
              <a:t>MAY OR MAY NOT</a:t>
            </a:r>
            <a:r>
              <a:rPr lang="en-US" sz="3200" b="1" i="1" dirty="0" smtClean="0"/>
              <a:t> </a:t>
            </a:r>
            <a:r>
              <a:rPr lang="en-US" sz="3200" dirty="0" smtClean="0"/>
              <a:t>be brought out by the environment (stress)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982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Studies mentioned thus far…you could use, or use others from the text…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065229"/>
            <a:ext cx="9144000" cy="5792771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sz="3200" i="1" dirty="0"/>
              <a:t>Meany, et al. (1988</a:t>
            </a:r>
            <a:r>
              <a:rPr lang="en-US" sz="3200" i="1" dirty="0" smtClean="0"/>
              <a:t>)</a:t>
            </a:r>
          </a:p>
          <a:p>
            <a:pPr lvl="2"/>
            <a:r>
              <a:rPr lang="en-US" dirty="0"/>
              <a:t>To determine the effect of glucocorticoids (stress hormones) on memory</a:t>
            </a:r>
            <a:r>
              <a:rPr lang="en-US" dirty="0" smtClean="0"/>
              <a:t>.</a:t>
            </a:r>
          </a:p>
          <a:p>
            <a:pPr lvl="2"/>
            <a:r>
              <a:rPr lang="en-US" i="1" dirty="0" smtClean="0"/>
              <a:t>Newborn Rats and a maze…</a:t>
            </a:r>
            <a:endParaRPr lang="en-US" i="1" dirty="0"/>
          </a:p>
          <a:p>
            <a:pPr lvl="1"/>
            <a:r>
              <a:rPr lang="en-US" sz="3200" i="1" dirty="0" err="1"/>
              <a:t>Rosenzweig</a:t>
            </a:r>
            <a:r>
              <a:rPr lang="en-US" sz="3200" i="1" dirty="0"/>
              <a:t>, Bennet, and Diamond (1972</a:t>
            </a:r>
            <a:r>
              <a:rPr lang="en-US" sz="3200" i="1" dirty="0" smtClean="0"/>
              <a:t>)</a:t>
            </a:r>
          </a:p>
          <a:p>
            <a:pPr lvl="2"/>
            <a:r>
              <a:rPr lang="en-US" dirty="0"/>
              <a:t>changing the level of stimuli in the environment would result in physical changes in the brain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Rats with varying conditions in cages</a:t>
            </a:r>
            <a:endParaRPr lang="en-US" dirty="0"/>
          </a:p>
          <a:p>
            <a:pPr lvl="1"/>
            <a:r>
              <a:rPr lang="en-US" sz="3200" i="1" dirty="0" err="1" smtClean="0"/>
              <a:t>Raine</a:t>
            </a:r>
            <a:r>
              <a:rPr lang="en-US" sz="3200" i="1" dirty="0"/>
              <a:t>, et al. (1997</a:t>
            </a:r>
            <a:r>
              <a:rPr lang="en-US" sz="3200" i="1" dirty="0" smtClean="0"/>
              <a:t>)</a:t>
            </a:r>
          </a:p>
          <a:p>
            <a:pPr lvl="2"/>
            <a:r>
              <a:rPr lang="en-US" sz="2800" i="1" dirty="0" smtClean="0"/>
              <a:t>Using PET scans to determine if charged murders, but pleading NGRI show physical differences in the brain</a:t>
            </a:r>
            <a:endParaRPr lang="en-US" sz="2800" i="1" dirty="0"/>
          </a:p>
          <a:p>
            <a:pPr lvl="1"/>
            <a:r>
              <a:rPr lang="en-US" sz="3200" i="1" dirty="0"/>
              <a:t>Newcomer, et al. (1999</a:t>
            </a:r>
            <a:r>
              <a:rPr lang="en-US" sz="3200" i="1" dirty="0" smtClean="0"/>
              <a:t>)</a:t>
            </a:r>
          </a:p>
          <a:p>
            <a:pPr lvl="2"/>
            <a:r>
              <a:rPr lang="en-US" dirty="0"/>
              <a:t>investigate whether high levels of the stress hormone cortisol interfere with verbal declarative memory</a:t>
            </a:r>
            <a:r>
              <a:rPr lang="en-US" dirty="0" smtClean="0"/>
              <a:t>.</a:t>
            </a:r>
          </a:p>
          <a:p>
            <a:pPr lvl="2"/>
            <a:r>
              <a:rPr lang="en-US" sz="2600" dirty="0" smtClean="0"/>
              <a:t>Human participants</a:t>
            </a:r>
            <a:endParaRPr lang="en-US" sz="2600" dirty="0"/>
          </a:p>
          <a:p>
            <a:pPr lvl="1"/>
            <a:r>
              <a:rPr lang="en-US" sz="3200" dirty="0" smtClean="0"/>
              <a:t>Bouchard</a:t>
            </a:r>
            <a:r>
              <a:rPr lang="en-US" sz="3200" dirty="0"/>
              <a:t>, et al. (1990</a:t>
            </a:r>
            <a:r>
              <a:rPr lang="en-US" sz="3200" dirty="0" smtClean="0"/>
              <a:t>) “Minnesota Twin Study”</a:t>
            </a:r>
          </a:p>
          <a:p>
            <a:pPr lvl="2"/>
            <a:r>
              <a:rPr lang="en-US" sz="2800" dirty="0" smtClean="0"/>
              <a:t>Link of genetics and intelligence</a:t>
            </a:r>
            <a:endParaRPr lang="en-US" sz="2800" dirty="0"/>
          </a:p>
          <a:p>
            <a:pPr lvl="1"/>
            <a:r>
              <a:rPr lang="en-US" sz="3200" dirty="0"/>
              <a:t>Bailey and </a:t>
            </a:r>
            <a:r>
              <a:rPr lang="en-US" sz="3200" dirty="0" err="1"/>
              <a:t>Pillard</a:t>
            </a:r>
            <a:r>
              <a:rPr lang="en-US" sz="3200" dirty="0"/>
              <a:t> (1990</a:t>
            </a:r>
            <a:r>
              <a:rPr lang="en-US" sz="3200" dirty="0" smtClean="0"/>
              <a:t>)</a:t>
            </a:r>
          </a:p>
          <a:p>
            <a:pPr lvl="2"/>
            <a:r>
              <a:rPr lang="en-US" sz="2800" dirty="0" smtClean="0"/>
              <a:t>Role of genetics and sexual orientation</a:t>
            </a:r>
          </a:p>
          <a:p>
            <a:pPr lvl="2"/>
            <a:r>
              <a:rPr lang="en-US" sz="2800" dirty="0" smtClean="0"/>
              <a:t>Twin study (both MZ and DZ)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1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Studies mentioned thus far…you could use, or use others from the text…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7719" y="1308100"/>
            <a:ext cx="1781175" cy="723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413" y="1417638"/>
            <a:ext cx="3009900" cy="504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3444875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dirty="0" smtClean="0"/>
              <a:t>Class Accounts </a:t>
            </a:r>
            <a:r>
              <a:rPr lang="en-US" sz="3600" dirty="0" smtClean="0"/>
              <a:t>…I think I can share info on these studies with you…but access has changed—let’s get signed up and see what we can make work!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412008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 smtClean="0">
                <a:solidFill>
                  <a:srgbClr val="53454B"/>
                </a:solidFill>
                <a:latin typeface="News Cycle"/>
              </a:rPr>
              <a:t>Class code for all classes:  STUDENT.THINKIB.NET/GROUP/ADQ2458</a:t>
            </a:r>
            <a:endParaRPr lang="en-US" b="1" i="0" cap="all" dirty="0">
              <a:solidFill>
                <a:srgbClr val="53454B"/>
              </a:solidFill>
              <a:effectLst/>
              <a:latin typeface="News Cycle"/>
            </a:endParaRPr>
          </a:p>
        </p:txBody>
      </p:sp>
    </p:spTree>
    <p:extLst>
      <p:ext uri="{BB962C8B-B14F-4D97-AF65-F5344CB8AC3E}">
        <p14:creationId xmlns:p14="http://schemas.microsoft.com/office/powerpoint/2010/main" val="137012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476</Words>
  <Application>Microsoft Office PowerPoint</Application>
  <PresentationFormat>On-screen Show (4:3)</PresentationFormat>
  <Paragraphs>88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MS PGothic</vt:lpstr>
      <vt:lpstr>Arial</vt:lpstr>
      <vt:lpstr>Calibri</vt:lpstr>
      <vt:lpstr>Calibri </vt:lpstr>
      <vt:lpstr>News Cycle</vt:lpstr>
      <vt:lpstr>Tunga</vt:lpstr>
      <vt:lpstr>Wingdings</vt:lpstr>
      <vt:lpstr>Office Theme</vt:lpstr>
      <vt:lpstr>IB Psych 10/06/17</vt:lpstr>
      <vt:lpstr>SAQ PRACTICE</vt:lpstr>
      <vt:lpstr>Principles of the BLOA</vt:lpstr>
      <vt:lpstr>Principle #2: There are biological correlates of behavior  </vt:lpstr>
      <vt:lpstr>Principle #2</vt:lpstr>
      <vt:lpstr>Principles of the BLOA</vt:lpstr>
      <vt:lpstr>  Principle #3: Behavior can be inherited because it is genetic  </vt:lpstr>
      <vt:lpstr>Studies mentioned thus far…you could use, or use others from the text… </vt:lpstr>
      <vt:lpstr>Studies mentioned thus far…you could use, or use others from the text…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Level of Analysis (2)</dc:title>
  <dc:creator>Mariclare Kanaley</dc:creator>
  <cp:lastModifiedBy>Steen, Matthew    SHS - Staff</cp:lastModifiedBy>
  <cp:revision>70</cp:revision>
  <dcterms:created xsi:type="dcterms:W3CDTF">2011-10-31T23:46:40Z</dcterms:created>
  <dcterms:modified xsi:type="dcterms:W3CDTF">2017-10-06T14:55:10Z</dcterms:modified>
</cp:coreProperties>
</file>