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02" r:id="rId3"/>
    <p:sldId id="303" r:id="rId4"/>
    <p:sldId id="305" r:id="rId5"/>
    <p:sldId id="304" r:id="rId6"/>
    <p:sldId id="307" r:id="rId7"/>
    <p:sldId id="306" r:id="rId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1D6483D-391D-4D9C-847D-5CA781C74C38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0BFF85-25AB-4B6B-8524-271B30549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1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791E10-4FE1-4730-A1CE-54CC47B9C1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861E-179D-42EA-A02F-9A8766C88702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4BD2-DAA5-4526-8045-2840DF0E8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861E-179D-42EA-A02F-9A8766C88702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4BD2-DAA5-4526-8045-2840DF0E8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5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861E-179D-42EA-A02F-9A8766C88702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4BD2-DAA5-4526-8045-2840DF0E8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0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861E-179D-42EA-A02F-9A8766C88702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4BD2-DAA5-4526-8045-2840DF0E8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861E-179D-42EA-A02F-9A8766C88702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4BD2-DAA5-4526-8045-2840DF0E8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861E-179D-42EA-A02F-9A8766C88702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4BD2-DAA5-4526-8045-2840DF0E8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4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861E-179D-42EA-A02F-9A8766C88702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4BD2-DAA5-4526-8045-2840DF0E8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9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861E-179D-42EA-A02F-9A8766C88702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4BD2-DAA5-4526-8045-2840DF0E8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8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861E-179D-42EA-A02F-9A8766C88702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4BD2-DAA5-4526-8045-2840DF0E8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861E-179D-42EA-A02F-9A8766C88702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4BD2-DAA5-4526-8045-2840DF0E8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9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861E-179D-42EA-A02F-9A8766C88702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4BD2-DAA5-4526-8045-2840DF0E8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4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861E-179D-42EA-A02F-9A8766C88702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74BD2-DAA5-4526-8045-2840DF0E8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9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5ZegQYgygdw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7WJXHY2OXGE&amp;list=RD7WJXHY2OXGE&amp;index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World Studies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10.26.17</a:t>
            </a:r>
            <a:endParaRPr 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4525963"/>
          </a:xfrm>
        </p:spPr>
        <p:txBody>
          <a:bodyPr>
            <a:normAutofit fontScale="70000" lnSpcReduction="2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514350" indent="-457200">
              <a:defRPr/>
            </a:pPr>
            <a:r>
              <a:rPr lang="en-US" sz="2800" dirty="0" smtClean="0"/>
              <a:t>Nothing</a:t>
            </a:r>
            <a:endParaRPr lang="en-US" sz="2800" dirty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b="1" dirty="0" smtClean="0"/>
              <a:t>Planner 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b="1" dirty="0" smtClean="0"/>
              <a:t>NOTES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b="1" dirty="0" smtClean="0"/>
              <a:t>PEN…</a:t>
            </a:r>
          </a:p>
          <a:p>
            <a:pPr marL="673100" lvl="1" indent="-273050">
              <a:lnSpc>
                <a:spcPct val="90000"/>
              </a:lnSpc>
              <a:buFont typeface="Arial" pitchFamily="34" charset="0"/>
              <a:buNone/>
              <a:defRPr/>
            </a:pPr>
            <a:endParaRPr lang="en-US" b="1" dirty="0" smtClean="0"/>
          </a:p>
          <a:p>
            <a:pPr marL="273050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b="1" dirty="0" smtClean="0"/>
              <a:t>I can describe the meaning of Luther’s 95 Theses and connect the surrounding events to the time period as well as current issues.</a:t>
            </a: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5638800"/>
          </a:xfrm>
        </p:spPr>
        <p:txBody>
          <a:bodyPr>
            <a:normAutofit lnSpcReduction="10000"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b="1" u="sng" dirty="0" smtClean="0"/>
              <a:t>Today’s Agenda:</a:t>
            </a:r>
          </a:p>
          <a:p>
            <a:pPr marL="57150" indent="0">
              <a:defRPr/>
            </a:pPr>
            <a:r>
              <a:rPr lang="en-US" i="1" dirty="0" smtClean="0"/>
              <a:t>The Counter-Reformation</a:t>
            </a:r>
          </a:p>
          <a:p>
            <a:pPr marL="57150" indent="0">
              <a:buNone/>
              <a:defRPr/>
            </a:pPr>
            <a:endParaRPr lang="en-US" i="1" dirty="0"/>
          </a:p>
          <a:p>
            <a:pPr marL="57150" indent="0" eaLnBrk="1" hangingPunct="1">
              <a:defRPr/>
            </a:pPr>
            <a:endParaRPr lang="en-US" sz="2800" dirty="0" smtClean="0"/>
          </a:p>
          <a:p>
            <a:pPr marL="57150" indent="0" eaLnBrk="1" hangingPunct="1">
              <a:buFont typeface="Arial" pitchFamily="34" charset="0"/>
              <a:buNone/>
              <a:defRPr/>
            </a:pPr>
            <a:r>
              <a:rPr lang="en-US" sz="2800" b="1" u="sng" dirty="0" smtClean="0"/>
              <a:t>HW:</a:t>
            </a:r>
          </a:p>
          <a:p>
            <a:pPr marL="514350" indent="-457200">
              <a:defRPr/>
            </a:pPr>
            <a:r>
              <a:rPr lang="en-US" sz="2800" dirty="0" smtClean="0"/>
              <a:t>Exam:  Thursday(?)—Nope…Friday it is!</a:t>
            </a:r>
          </a:p>
          <a:p>
            <a:pPr marL="514350" indent="-457200">
              <a:defRPr/>
            </a:pPr>
            <a:r>
              <a:rPr lang="en-US" sz="2800" dirty="0" smtClean="0"/>
              <a:t>In-class:  Outline Notes—13.4, beginning with </a:t>
            </a:r>
            <a:r>
              <a:rPr lang="en-US" sz="2800" dirty="0" smtClean="0">
                <a:solidFill>
                  <a:srgbClr val="FF0000"/>
                </a:solidFill>
              </a:rPr>
              <a:t>“The Catholic Reformation” </a:t>
            </a:r>
            <a:r>
              <a:rPr lang="en-US" sz="2800" dirty="0" smtClean="0"/>
              <a:t>(431)</a:t>
            </a:r>
          </a:p>
        </p:txBody>
      </p:sp>
    </p:spTree>
    <p:extLst>
      <p:ext uri="{BB962C8B-B14F-4D97-AF65-F5344CB8AC3E}">
        <p14:creationId xmlns:p14="http://schemas.microsoft.com/office/powerpoint/2010/main" val="2463311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Inquisitions</a:t>
            </a:r>
          </a:p>
        </p:txBody>
      </p:sp>
      <p:sp>
        <p:nvSpPr>
          <p:cNvPr id="25603" name="Content Placeholder 6"/>
          <p:cNvSpPr>
            <a:spLocks noGrp="1"/>
          </p:cNvSpPr>
          <p:nvPr>
            <p:ph sz="half" idx="1"/>
          </p:nvPr>
        </p:nvSpPr>
        <p:spPr>
          <a:xfrm>
            <a:off x="301624" y="1371600"/>
            <a:ext cx="5260975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Would convict but not sentence, sentences were carried out by </a:t>
            </a:r>
            <a:r>
              <a:rPr lang="en-US" u="sng" dirty="0" smtClean="0"/>
              <a:t>secular</a:t>
            </a:r>
            <a:r>
              <a:rPr lang="en-US" dirty="0" smtClean="0"/>
              <a:t> authorities, particularly death</a:t>
            </a:r>
          </a:p>
          <a:p>
            <a:pPr eaLnBrk="1" hangingPunct="1"/>
            <a:r>
              <a:rPr lang="en-US" dirty="0" smtClean="0"/>
              <a:t>"... for punishment does not take place primarily and </a:t>
            </a:r>
            <a:r>
              <a:rPr lang="en-US" i="1" dirty="0" smtClean="0"/>
              <a:t>per se</a:t>
            </a:r>
            <a:r>
              <a:rPr lang="en-US" dirty="0" smtClean="0"/>
              <a:t> for the correction and good of the person punished, but for the public good in order that others may become terrified and weaned away from the evils they would commit.”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5604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2514600"/>
            <a:ext cx="3321050" cy="4167188"/>
          </a:xfrm>
        </p:spPr>
      </p:pic>
      <p:sp>
        <p:nvSpPr>
          <p:cNvPr id="5" name="TextBox 4"/>
          <p:cNvSpPr txBox="1"/>
          <p:nvPr/>
        </p:nvSpPr>
        <p:spPr>
          <a:xfrm>
            <a:off x="6019800" y="11430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AUTO DE FE—</a:t>
            </a:r>
            <a:r>
              <a:rPr lang="en-US" sz="3200" i="1" dirty="0" smtClean="0"/>
              <a:t>Act of Faith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9485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0" y="228600"/>
            <a:ext cx="9144000" cy="5668963"/>
          </a:xfrm>
        </p:spPr>
        <p:txBody>
          <a:bodyPr/>
          <a:lstStyle/>
          <a:p>
            <a:pPr eaLnBrk="1" hangingPunct="1"/>
            <a:r>
              <a:rPr lang="en-US" dirty="0" smtClean="0"/>
              <a:t>In Spain alone, several thousand people were executed usually by burning at the stake (or strangulation)…but there were other methods. </a:t>
            </a:r>
          </a:p>
          <a:p>
            <a:pPr eaLnBrk="1" hangingPunct="1"/>
            <a:endParaRPr lang="en-US" sz="2900" dirty="0" smtClean="0"/>
          </a:p>
          <a:p>
            <a:endParaRPr lang="en-US" dirty="0" smtClean="0"/>
          </a:p>
        </p:txBody>
      </p:sp>
      <p:pic>
        <p:nvPicPr>
          <p:cNvPr id="6146" name="Picture 2" descr="http://notesfromcamelidcountry.files.wordpress.com/2013/03/img_4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200400" cy="4800600"/>
          </a:xfrm>
          <a:prstGeom prst="rect">
            <a:avLst/>
          </a:prstGeom>
          <a:noFill/>
        </p:spPr>
      </p:pic>
      <p:pic>
        <p:nvPicPr>
          <p:cNvPr id="6148" name="Picture 4" descr="http://images-cdn.moviepilot.com/images/c_limit,h_853,w_640/t_mp_quality/mb3xkko1zutma6a6iout/the-25-most-unimaginable-medieval-torture-devices-329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76450"/>
            <a:ext cx="3200400" cy="4762500"/>
          </a:xfrm>
          <a:prstGeom prst="rect">
            <a:avLst/>
          </a:prstGeom>
          <a:noFill/>
        </p:spPr>
      </p:pic>
      <p:pic>
        <p:nvPicPr>
          <p:cNvPr id="6150" name="Picture 6" descr="http://images-cdn.moviepilot.com/images/c_limit,h_853,w_640/t_mp_quality/vpkjrer6olb9c2peyuoh/the-25-most-unimaginable-medieval-torture-devices-3296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478" y="2057400"/>
            <a:ext cx="2951522" cy="4800600"/>
          </a:xfrm>
          <a:prstGeom prst="rect">
            <a:avLst/>
          </a:prstGeom>
          <a:noFill/>
        </p:spPr>
      </p:pic>
      <p:pic>
        <p:nvPicPr>
          <p:cNvPr id="6152" name="Picture 8" descr="http://hdwallpapersfit.com/wp-content/uploads/2015/04/iron-maiden-wallpapers-h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389" y="2057400"/>
            <a:ext cx="6338888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28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Content Placeholder 7" descr="book burn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75" y="1971675"/>
            <a:ext cx="32226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Image result for torquem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83" y="1454727"/>
            <a:ext cx="4391317" cy="54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  <a:ln w="9525"/>
          <a:effectLst>
            <a:outerShdw dist="25400" dir="5400000" rotWithShape="0">
              <a:srgbClr val="000000">
                <a:alpha val="34999"/>
              </a:srgb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The most famous …</a:t>
            </a:r>
            <a:endParaRPr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7173" name="Text Placeholder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mtClean="0"/>
          </a:p>
        </p:txBody>
      </p:sp>
      <p:sp>
        <p:nvSpPr>
          <p:cNvPr id="23556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r>
              <a:rPr lang="en-US" dirty="0" smtClean="0"/>
              <a:t>The Spanish Inquisition (1478–1834)</a:t>
            </a:r>
          </a:p>
          <a:p>
            <a:pPr eaLnBrk="1" hangingPunct="1"/>
            <a:r>
              <a:rPr lang="en-US" dirty="0" smtClean="0"/>
              <a:t>Led by Torquemada</a:t>
            </a:r>
          </a:p>
          <a:p>
            <a:pPr lvl="1"/>
            <a:r>
              <a:rPr lang="en-US" dirty="0" smtClean="0"/>
              <a:t>Confessor of the Queen</a:t>
            </a:r>
          </a:p>
          <a:p>
            <a:r>
              <a:rPr lang="en-US" dirty="0" smtClean="0">
                <a:hlinkClick r:id="rId4"/>
              </a:rPr>
              <a:t>https://www.youtube.com/watch?v=7WJXHY2OXGE&amp;list=RD7WJXHY2OXGE&amp;index=1</a:t>
            </a:r>
            <a:endParaRPr lang="en-US" dirty="0" smtClean="0"/>
          </a:p>
          <a:p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3557" name="Content Placeholder 8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METHOD</a:t>
            </a:r>
            <a:r>
              <a:rPr lang="en-US" dirty="0" smtClean="0"/>
              <a:t>:  Inquisitions</a:t>
            </a:r>
          </a:p>
        </p:txBody>
      </p:sp>
      <p:pic>
        <p:nvPicPr>
          <p:cNvPr id="9220" name="Picture 4" descr="https://encrypted-tbn2.gstatic.com/images?q=tbn:ANd9GcRf9oMGqTOXDrpWZtbH3Zm_GszynqgPudG4LbP2MCmAvJxLYC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8082" y="1454727"/>
            <a:ext cx="4391317" cy="5334000"/>
          </a:xfrm>
          <a:prstGeom prst="rect">
            <a:avLst/>
          </a:prstGeom>
          <a:noFill/>
        </p:spPr>
      </p:pic>
      <p:sp>
        <p:nvSpPr>
          <p:cNvPr id="2" name="AutoShape 2" descr="Image result for torquem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orquem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torquem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81200" y="7937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 smtClean="0">
                <a:solidFill>
                  <a:schemeClr val="bg1"/>
                </a:solidFill>
                <a:hlinkClick r:id="rId6"/>
              </a:rPr>
              <a:t>THE INQUISTION: </a:t>
            </a:r>
            <a:r>
              <a:rPr lang="en-US" sz="900" dirty="0" smtClean="0">
                <a:solidFill>
                  <a:schemeClr val="bg1"/>
                </a:solidFill>
                <a:hlinkClick r:id="rId6"/>
              </a:rPr>
              <a:t>https://www.youtube.com/watch?v=5ZegQYgygdw</a:t>
            </a:r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Results of the Counter-Reformation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Reformers within the Catholic Church, like the Jesuits, were stern (</a:t>
            </a:r>
            <a:r>
              <a:rPr lang="en-US" b="1" u="sng" dirty="0" smtClean="0"/>
              <a:t>No more fun-loving Popes </a:t>
            </a:r>
            <a:r>
              <a:rPr lang="en-US" dirty="0" smtClean="0"/>
              <a:t>like in Renaissance Era)</a:t>
            </a:r>
          </a:p>
          <a:p>
            <a:r>
              <a:rPr lang="en-US" dirty="0" smtClean="0"/>
              <a:t>Slow to react at first to the Reformation, the Church under its harsh new leaders </a:t>
            </a:r>
            <a:r>
              <a:rPr lang="en-US" b="1" u="sng" dirty="0" smtClean="0"/>
              <a:t>cracks down on heretics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 end, though the Church had to accept the </a:t>
            </a:r>
            <a:r>
              <a:rPr lang="en-US" b="1" u="sng" dirty="0" smtClean="0"/>
              <a:t>religious division of Europe</a:t>
            </a:r>
            <a:r>
              <a:rPr lang="en-US" dirty="0" smtClean="0"/>
              <a:t>, </a:t>
            </a:r>
            <a:r>
              <a:rPr lang="en-US" b="1" u="sng" dirty="0" smtClean="0"/>
              <a:t>Catholicism emerged stronger than ever in the areas that it still controlled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5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049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So, all is right with the world after the Counter/Catholic Reformation…right?!?</a:t>
            </a:r>
            <a:endParaRPr lang="en-US" sz="3600" dirty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319881" y="1295400"/>
            <a:ext cx="8504238" cy="53308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In </a:t>
            </a:r>
            <a:r>
              <a:rPr lang="en-US" b="1" u="sng" dirty="0" smtClean="0"/>
              <a:t>France</a:t>
            </a:r>
            <a:r>
              <a:rPr lang="en-US" dirty="0" smtClean="0"/>
              <a:t> more than 10,000 Protestants killed following the </a:t>
            </a:r>
            <a:r>
              <a:rPr lang="en-US" b="1" u="sng" dirty="0" smtClean="0"/>
              <a:t>St. Bartholomew’s Day </a:t>
            </a:r>
            <a:r>
              <a:rPr lang="en-US" u="sng" dirty="0" smtClean="0"/>
              <a:t>massacre </a:t>
            </a:r>
            <a:r>
              <a:rPr lang="en-US" dirty="0" smtClean="0"/>
              <a:t>in 1572 </a:t>
            </a:r>
            <a:r>
              <a:rPr lang="en-US" i="1" dirty="0" smtClean="0"/>
              <a:t>(we’ll talk about this again…)</a:t>
            </a:r>
          </a:p>
          <a:p>
            <a:pPr eaLnBrk="1" hangingPunct="1"/>
            <a:r>
              <a:rPr lang="en-US" b="1" u="sng" dirty="0" smtClean="0"/>
              <a:t>Spain</a:t>
            </a:r>
            <a:r>
              <a:rPr lang="en-US" dirty="0" smtClean="0"/>
              <a:t> fought bloody wars against Protestants in the </a:t>
            </a:r>
            <a:r>
              <a:rPr lang="en-US" dirty="0" smtClean="0"/>
              <a:t>Spanish Netherlands (</a:t>
            </a:r>
            <a:r>
              <a:rPr lang="en-US" i="1" dirty="0" smtClean="0"/>
              <a:t>Belgium &amp; Luxembourg</a:t>
            </a:r>
            <a:r>
              <a:rPr lang="en-US" dirty="0" smtClean="0"/>
              <a:t>) </a:t>
            </a:r>
            <a:r>
              <a:rPr lang="en-US" dirty="0" smtClean="0"/>
              <a:t>in the late 1500s.</a:t>
            </a:r>
          </a:p>
          <a:p>
            <a:pPr eaLnBrk="1" hangingPunct="1"/>
            <a:r>
              <a:rPr lang="en-US" dirty="0" smtClean="0"/>
              <a:t>Thousands died in the </a:t>
            </a:r>
            <a:r>
              <a:rPr lang="en-US" b="1" u="sng" dirty="0" smtClean="0"/>
              <a:t>Catholic/Counter</a:t>
            </a:r>
            <a:r>
              <a:rPr lang="en-US" dirty="0" smtClean="0"/>
              <a:t>-reformation—many at the hand of the Inquisition(s)</a:t>
            </a:r>
          </a:p>
          <a:p>
            <a:pPr eaLnBrk="1" hangingPunct="1"/>
            <a:r>
              <a:rPr lang="en-US" b="1" dirty="0" smtClean="0"/>
              <a:t>Thirty Years War </a:t>
            </a:r>
            <a:r>
              <a:rPr lang="en-US" dirty="0" smtClean="0"/>
              <a:t>(1618-1648), a bloody Catholic-Protestant fight for control of Germany and central Europe. </a:t>
            </a:r>
          </a:p>
        </p:txBody>
      </p:sp>
    </p:spTree>
    <p:extLst>
      <p:ext uri="{BB962C8B-B14F-4D97-AF65-F5344CB8AC3E}">
        <p14:creationId xmlns:p14="http://schemas.microsoft.com/office/powerpoint/2010/main" val="35245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Europe torn apart by religious conflict</a:t>
            </a:r>
          </a:p>
        </p:txBody>
      </p:sp>
      <p:pic>
        <p:nvPicPr>
          <p:cNvPr id="28675" name="Content Placeholder 3" descr="stbartholomew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76400"/>
            <a:ext cx="7467600" cy="4794250"/>
          </a:xfrm>
        </p:spPr>
      </p:pic>
    </p:spTree>
    <p:extLst>
      <p:ext uri="{BB962C8B-B14F-4D97-AF65-F5344CB8AC3E}">
        <p14:creationId xmlns:p14="http://schemas.microsoft.com/office/powerpoint/2010/main" val="7615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360</Words>
  <Application>Microsoft Office PowerPoint</Application>
  <PresentationFormat>On-screen Show (4:3)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Franklin Gothic Medium</vt:lpstr>
      <vt:lpstr>Tunga</vt:lpstr>
      <vt:lpstr>Wingdings</vt:lpstr>
      <vt:lpstr>Wingdings 2</vt:lpstr>
      <vt:lpstr>Office Theme</vt:lpstr>
      <vt:lpstr>10th World Studies 10.26.17</vt:lpstr>
      <vt:lpstr>Inquisitions</vt:lpstr>
      <vt:lpstr>PowerPoint Presentation</vt:lpstr>
      <vt:lpstr>METHOD:  Inquisitions</vt:lpstr>
      <vt:lpstr>Results of the Counter-Reformation</vt:lpstr>
      <vt:lpstr>So, all is right with the world after the Counter/Catholic Reformation…right?!?</vt:lpstr>
      <vt:lpstr>Europe torn apart by religious conflict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10.0.14</dc:title>
  <dc:creator>Windows User</dc:creator>
  <cp:lastModifiedBy>Steen, Matthew    SHS - Staff</cp:lastModifiedBy>
  <cp:revision>58</cp:revision>
  <cp:lastPrinted>2015-10-13T14:06:22Z</cp:lastPrinted>
  <dcterms:created xsi:type="dcterms:W3CDTF">2015-10-07T13:28:32Z</dcterms:created>
  <dcterms:modified xsi:type="dcterms:W3CDTF">2017-10-26T19:40:08Z</dcterms:modified>
</cp:coreProperties>
</file>