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7"/>
  </p:notesMasterIdLst>
  <p:sldIdLst>
    <p:sldId id="257" r:id="rId2"/>
    <p:sldId id="264" r:id="rId3"/>
    <p:sldId id="265" r:id="rId4"/>
    <p:sldId id="274" r:id="rId5"/>
    <p:sldId id="266" r:id="rId6"/>
    <p:sldId id="267" r:id="rId7"/>
    <p:sldId id="270" r:id="rId8"/>
    <p:sldId id="271" r:id="rId9"/>
    <p:sldId id="272" r:id="rId10"/>
    <p:sldId id="268" r:id="rId11"/>
    <p:sldId id="275" r:id="rId12"/>
    <p:sldId id="276" r:id="rId13"/>
    <p:sldId id="277" r:id="rId14"/>
    <p:sldId id="278"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F89E8-9410-4EDD-AC47-22F5151877CF}" type="datetimeFigureOut">
              <a:rPr lang="en-US" smtClean="0"/>
              <a:pPr/>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36841-339D-41D9-B7CD-2CB85258CBAF}" type="slidenum">
              <a:rPr lang="en-US" smtClean="0"/>
              <a:pPr/>
              <a:t>‹#›</a:t>
            </a:fld>
            <a:endParaRPr lang="en-US"/>
          </a:p>
        </p:txBody>
      </p:sp>
    </p:spTree>
    <p:extLst>
      <p:ext uri="{BB962C8B-B14F-4D97-AF65-F5344CB8AC3E}">
        <p14:creationId xmlns:p14="http://schemas.microsoft.com/office/powerpoint/2010/main" val="206307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 OF POWER</a:t>
            </a:r>
            <a:endParaRPr lang="en-US" dirty="0"/>
          </a:p>
        </p:txBody>
      </p:sp>
      <p:sp>
        <p:nvSpPr>
          <p:cNvPr id="4" name="Slide Number Placeholder 3"/>
          <p:cNvSpPr>
            <a:spLocks noGrp="1"/>
          </p:cNvSpPr>
          <p:nvPr>
            <p:ph type="sldNum" sz="quarter" idx="10"/>
          </p:nvPr>
        </p:nvSpPr>
        <p:spPr/>
        <p:txBody>
          <a:bodyPr/>
          <a:lstStyle/>
          <a:p>
            <a:fld id="{4E4EA527-2FE2-426D-B37D-0A1B542B52D1}" type="slidenum">
              <a:rPr lang="en-US" smtClean="0"/>
              <a:pPr/>
              <a:t>7</a:t>
            </a:fld>
            <a:endParaRPr lang="en-US"/>
          </a:p>
        </p:txBody>
      </p:sp>
    </p:spTree>
    <p:extLst>
      <p:ext uri="{BB962C8B-B14F-4D97-AF65-F5344CB8AC3E}">
        <p14:creationId xmlns:p14="http://schemas.microsoft.com/office/powerpoint/2010/main" val="43184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absolute and perpetual power of a Republic”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Centralized Government</a:t>
            </a:r>
          </a:p>
          <a:p>
            <a:r>
              <a:rPr lang="en-US" sz="1200" kern="1200" dirty="0" smtClean="0">
                <a:solidFill>
                  <a:schemeClr val="tx1"/>
                </a:solidFill>
                <a:latin typeface="+mn-lt"/>
                <a:ea typeface="+mn-ea"/>
                <a:cs typeface="+mn-cs"/>
              </a:rPr>
              <a:t>Central governments evolved into nation-states</a:t>
            </a:r>
          </a:p>
          <a:p>
            <a:r>
              <a:rPr lang="en-US" sz="1200" kern="1200" dirty="0" smtClean="0">
                <a:solidFill>
                  <a:schemeClr val="tx1"/>
                </a:solidFill>
                <a:latin typeface="+mn-lt"/>
                <a:ea typeface="+mn-ea"/>
                <a:cs typeface="+mn-cs"/>
              </a:rPr>
              <a:t>with strict boundaries</a:t>
            </a:r>
          </a:p>
          <a:p>
            <a:r>
              <a:rPr lang="en-US" sz="1200" kern="1200" dirty="0" smtClean="0">
                <a:solidFill>
                  <a:schemeClr val="tx1"/>
                </a:solidFill>
                <a:latin typeface="+mn-lt"/>
                <a:ea typeface="+mn-ea"/>
                <a:cs typeface="+mn-cs"/>
              </a:rPr>
              <a:t>with unified role</a:t>
            </a:r>
          </a:p>
          <a:p>
            <a:r>
              <a:rPr lang="en-US" sz="1200" kern="1200" dirty="0" smtClean="0">
                <a:solidFill>
                  <a:schemeClr val="tx1"/>
                </a:solidFill>
                <a:latin typeface="+mn-lt"/>
                <a:ea typeface="+mn-ea"/>
                <a:cs typeface="+mn-cs"/>
              </a:rPr>
              <a:t>with permanent armies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Citizens shared:</a:t>
            </a:r>
          </a:p>
          <a:p>
            <a:r>
              <a:rPr lang="en-US" sz="1200" kern="1200" dirty="0" smtClean="0">
                <a:solidFill>
                  <a:schemeClr val="tx1"/>
                </a:solidFill>
                <a:latin typeface="+mn-lt"/>
                <a:ea typeface="+mn-ea"/>
                <a:cs typeface="+mn-cs"/>
              </a:rPr>
              <a:t>language</a:t>
            </a:r>
          </a:p>
          <a:p>
            <a:r>
              <a:rPr lang="en-US" sz="1200" kern="1200" dirty="0" err="1" smtClean="0">
                <a:solidFill>
                  <a:schemeClr val="tx1"/>
                </a:solidFill>
                <a:latin typeface="+mn-lt"/>
                <a:ea typeface="+mn-ea"/>
                <a:cs typeface="+mn-cs"/>
              </a:rPr>
              <a:t>colture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national loyalty</a:t>
            </a:r>
          </a:p>
          <a:p>
            <a:r>
              <a:rPr lang="en-US" sz="1200" kern="1200" dirty="0" smtClean="0">
                <a:solidFill>
                  <a:schemeClr val="tx1"/>
                </a:solidFill>
                <a:latin typeface="+mn-lt"/>
                <a:ea typeface="+mn-ea"/>
                <a:cs typeface="+mn-cs"/>
              </a:rPr>
              <a:t>religion (sometimes)</a:t>
            </a:r>
            <a:endParaRPr lang="en-US" dirty="0"/>
          </a:p>
        </p:txBody>
      </p:sp>
      <p:sp>
        <p:nvSpPr>
          <p:cNvPr id="4" name="Slide Number Placeholder 3"/>
          <p:cNvSpPr>
            <a:spLocks noGrp="1"/>
          </p:cNvSpPr>
          <p:nvPr>
            <p:ph type="sldNum" sz="quarter" idx="10"/>
          </p:nvPr>
        </p:nvSpPr>
        <p:spPr/>
        <p:txBody>
          <a:bodyPr/>
          <a:lstStyle/>
          <a:p>
            <a:fld id="{4E4EA527-2FE2-426D-B37D-0A1B542B52D1}" type="slidenum">
              <a:rPr lang="en-US" smtClean="0"/>
              <a:pPr/>
              <a:t>9</a:t>
            </a:fld>
            <a:endParaRPr lang="en-US"/>
          </a:p>
        </p:txBody>
      </p:sp>
    </p:spTree>
    <p:extLst>
      <p:ext uri="{BB962C8B-B14F-4D97-AF65-F5344CB8AC3E}">
        <p14:creationId xmlns:p14="http://schemas.microsoft.com/office/powerpoint/2010/main" val="243335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415374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205776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328081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129927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392508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404008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85134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246400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6894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18055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743133C-E87A-4601-936B-769C23F2FE66}"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2241-5EDB-4302-8258-809827977538}" type="slidenum">
              <a:rPr lang="en-US" smtClean="0"/>
              <a:pPr/>
              <a:t>‹#›</a:t>
            </a:fld>
            <a:endParaRPr lang="en-US"/>
          </a:p>
        </p:txBody>
      </p:sp>
    </p:spTree>
    <p:extLst>
      <p:ext uri="{BB962C8B-B14F-4D97-AF65-F5344CB8AC3E}">
        <p14:creationId xmlns:p14="http://schemas.microsoft.com/office/powerpoint/2010/main" val="140355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43133C-E87A-4601-936B-769C23F2FE66}" type="datetimeFigureOut">
              <a:rPr lang="en-US" smtClean="0"/>
              <a:pPr/>
              <a:t>10/31/2017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602241-5EDB-4302-8258-809827977538}" type="slidenum">
              <a:rPr lang="en-US" smtClean="0"/>
              <a:pPr/>
              <a:t>‹#›</a:t>
            </a:fld>
            <a:endParaRPr lang="en-US"/>
          </a:p>
        </p:txBody>
      </p:sp>
    </p:spTree>
    <p:extLst>
      <p:ext uri="{BB962C8B-B14F-4D97-AF65-F5344CB8AC3E}">
        <p14:creationId xmlns:p14="http://schemas.microsoft.com/office/powerpoint/2010/main" val="4769737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algn="ctr" eaLnBrk="1" fontAlgn="auto" hangingPunct="1">
              <a:spcAft>
                <a:spcPts val="0"/>
              </a:spcAft>
              <a:defRPr/>
            </a:pPr>
            <a:r>
              <a:rPr lang="en-US" sz="3600" b="1" dirty="0" smtClean="0">
                <a:solidFill>
                  <a:schemeClr val="accent1">
                    <a:tint val="83000"/>
                    <a:satMod val="150000"/>
                  </a:schemeClr>
                </a:solidFill>
                <a:cs typeface="Tunga" pitchFamily="34" charset="0"/>
              </a:rPr>
              <a:t>10</a:t>
            </a:r>
            <a:r>
              <a:rPr lang="en-US" sz="3600" b="1" baseline="30000" dirty="0" smtClean="0">
                <a:solidFill>
                  <a:schemeClr val="accent1">
                    <a:tint val="83000"/>
                    <a:satMod val="150000"/>
                  </a:schemeClr>
                </a:solidFill>
                <a:cs typeface="Tunga" pitchFamily="34" charset="0"/>
              </a:rPr>
              <a:t>th</a:t>
            </a:r>
            <a:r>
              <a:rPr lang="en-US" sz="3600" b="1" dirty="0" smtClean="0">
                <a:solidFill>
                  <a:schemeClr val="accent1">
                    <a:tint val="83000"/>
                    <a:satMod val="150000"/>
                  </a:schemeClr>
                </a:solidFill>
                <a:cs typeface="Tunga" pitchFamily="34" charset="0"/>
              </a:rPr>
              <a:t> WORLD Studies </a:t>
            </a:r>
            <a:r>
              <a:rPr lang="en-US" sz="3600" b="1" dirty="0" smtClean="0">
                <a:solidFill>
                  <a:srgbClr val="FF0000"/>
                </a:solidFill>
                <a:cs typeface="Tunga" pitchFamily="34" charset="0"/>
              </a:rPr>
              <a:t>10.31.17</a:t>
            </a:r>
          </a:p>
        </p:txBody>
      </p:sp>
      <p:sp>
        <p:nvSpPr>
          <p:cNvPr id="9" name="Content Placeholder 8"/>
          <p:cNvSpPr>
            <a:spLocks noGrp="1"/>
          </p:cNvSpPr>
          <p:nvPr>
            <p:ph sz="quarter" idx="4294967295"/>
          </p:nvPr>
        </p:nvSpPr>
        <p:spPr>
          <a:xfrm>
            <a:off x="0" y="1143000"/>
            <a:ext cx="4343400" cy="5486400"/>
          </a:xfrm>
        </p:spPr>
        <p:txBody>
          <a:bodyPr>
            <a:normAutofit fontScale="92500" lnSpcReduction="10000"/>
          </a:bodyPr>
          <a:lstStyle/>
          <a:p>
            <a:pPr marL="273050" indent="-273050" eaLnBrk="1" fontAlgn="auto" hangingPunct="1">
              <a:lnSpc>
                <a:spcPct val="90000"/>
              </a:lnSpc>
              <a:spcAft>
                <a:spcPts val="0"/>
              </a:spcAft>
              <a:buFont typeface="Wingdings 2"/>
              <a:buChar char=""/>
              <a:defRPr/>
            </a:pPr>
            <a:r>
              <a:rPr lang="en-US" sz="3600" b="1" u="sng" dirty="0" smtClean="0"/>
              <a:t>Turn in:</a:t>
            </a:r>
            <a:endParaRPr lang="en-US" sz="3600" b="1" dirty="0"/>
          </a:p>
          <a:p>
            <a:pPr marL="514350" indent="-457200">
              <a:defRPr/>
            </a:pPr>
            <a:r>
              <a:rPr lang="en-US" sz="2800" dirty="0"/>
              <a:t>Definition of concept using our critical attributes…(stamp)</a:t>
            </a:r>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sz="2000" b="1" dirty="0" smtClean="0"/>
              <a:t>Planner, </a:t>
            </a:r>
          </a:p>
          <a:p>
            <a:pPr marL="673100" lvl="1" indent="-273050">
              <a:lnSpc>
                <a:spcPct val="90000"/>
              </a:lnSpc>
              <a:buFont typeface="Wingdings 2"/>
              <a:buChar char=""/>
              <a:defRPr/>
            </a:pPr>
            <a:r>
              <a:rPr lang="en-US" sz="2000" b="1" dirty="0" smtClean="0"/>
              <a:t>Pen/Pencil, </a:t>
            </a:r>
          </a:p>
          <a:p>
            <a:pPr marL="673100" lvl="1" indent="-273050">
              <a:lnSpc>
                <a:spcPct val="90000"/>
              </a:lnSpc>
              <a:buFont typeface="Wingdings 2"/>
              <a:buChar char=""/>
              <a:defRPr/>
            </a:pPr>
            <a:r>
              <a:rPr lang="en-US" sz="2000" b="1" dirty="0" smtClean="0"/>
              <a:t>Stamp Sheet</a:t>
            </a:r>
          </a:p>
          <a:p>
            <a:pPr marL="673100" lvl="1" indent="-273050">
              <a:lnSpc>
                <a:spcPct val="90000"/>
              </a:lnSpc>
              <a:buFont typeface="Wingdings 2"/>
              <a:buChar char=""/>
              <a:defRPr/>
            </a:pPr>
            <a:r>
              <a:rPr lang="en-US" sz="2000" b="1" dirty="0" smtClean="0"/>
              <a:t>Notes</a:t>
            </a:r>
          </a:p>
          <a:p>
            <a:pPr marL="673100" lvl="1" indent="-273050">
              <a:lnSpc>
                <a:spcPct val="90000"/>
              </a:lnSpc>
              <a:buFont typeface="Arial" pitchFamily="34" charset="0"/>
              <a:buNone/>
              <a:defRPr/>
            </a:pPr>
            <a:endParaRPr lang="en-US" b="1" dirty="0" smtClean="0"/>
          </a:p>
          <a:p>
            <a:pPr marL="273050" indent="-273050">
              <a:lnSpc>
                <a:spcPct val="90000"/>
              </a:lnSpc>
              <a:buFont typeface="Wingdings 2"/>
              <a:buChar char=""/>
              <a:defRPr/>
            </a:pPr>
            <a:r>
              <a:rPr lang="en-US" b="1" u="sng" dirty="0" smtClean="0"/>
              <a:t>Today’s objective:</a:t>
            </a:r>
          </a:p>
          <a:p>
            <a:pPr marL="673100" lvl="1" indent="-273050">
              <a:lnSpc>
                <a:spcPct val="90000"/>
              </a:lnSpc>
              <a:buFont typeface="Wingdings 2"/>
              <a:buChar char=""/>
              <a:defRPr/>
            </a:pPr>
            <a:r>
              <a:rPr lang="en-US" sz="2000" b="1" dirty="0" smtClean="0"/>
              <a:t>I can begin to describe the changing political system following the Middle Ages, Renaissance, and Protestant Reformation.</a:t>
            </a:r>
          </a:p>
          <a:p>
            <a:pPr marL="273050" indent="-273050" eaLnBrk="1" fontAlgn="auto" hangingPunct="1">
              <a:lnSpc>
                <a:spcPct val="90000"/>
              </a:lnSpc>
              <a:spcAft>
                <a:spcPts val="0"/>
              </a:spcAft>
              <a:buFont typeface="Arial" pitchFamily="34" charset="0"/>
              <a:buNone/>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114800" y="1143000"/>
            <a:ext cx="5029200" cy="4602163"/>
          </a:xfrm>
        </p:spPr>
        <p:txBody>
          <a:bodyPr>
            <a:normAutofit/>
          </a:bodyPr>
          <a:lstStyle/>
          <a:p>
            <a:pPr marL="57150" indent="0" eaLnBrk="1" hangingPunct="1">
              <a:buFont typeface="Wingdings" pitchFamily="2" charset="2"/>
              <a:buNone/>
              <a:defRPr/>
            </a:pPr>
            <a:r>
              <a:rPr lang="en-US" sz="2800" b="1" u="sng" dirty="0" smtClean="0"/>
              <a:t>Today’s Agenda:</a:t>
            </a:r>
          </a:p>
          <a:p>
            <a:pPr indent="-285750">
              <a:buFont typeface="Arial" panose="020B0604020202020204" pitchFamily="34" charset="0"/>
              <a:buChar char="•"/>
              <a:defRPr/>
            </a:pPr>
            <a:r>
              <a:rPr lang="en-US" sz="2800" i="1" dirty="0" smtClean="0"/>
              <a:t>Concept Formation</a:t>
            </a:r>
          </a:p>
          <a:p>
            <a:pPr indent="-285750">
              <a:buFont typeface="Arial" panose="020B0604020202020204" pitchFamily="34" charset="0"/>
              <a:buChar char="•"/>
              <a:defRPr/>
            </a:pPr>
            <a:r>
              <a:rPr lang="en-US" sz="2800" i="1" dirty="0" smtClean="0"/>
              <a:t>Examples of Concept, </a:t>
            </a:r>
            <a:r>
              <a:rPr lang="en-US" sz="2800" i="1" dirty="0" smtClean="0"/>
              <a:t>In-class</a:t>
            </a:r>
          </a:p>
          <a:p>
            <a:pPr indent="-285750">
              <a:buFont typeface="Arial" panose="020B0604020202020204" pitchFamily="34" charset="0"/>
              <a:buChar char="•"/>
              <a:defRPr/>
            </a:pPr>
            <a:r>
              <a:rPr lang="en-US" sz="2800" i="1" dirty="0" smtClean="0"/>
              <a:t>More </a:t>
            </a:r>
            <a:r>
              <a:rPr lang="en-US" sz="2800" i="1" smtClean="0"/>
              <a:t>“Examples?”</a:t>
            </a:r>
            <a:endParaRPr lang="en-US" sz="2800" i="1" dirty="0"/>
          </a:p>
          <a:p>
            <a:pPr marL="57150" indent="0" eaLnBrk="1" hangingPunct="1">
              <a:defRPr/>
            </a:pPr>
            <a:endParaRPr lang="en-US" sz="2800" dirty="0" smtClean="0"/>
          </a:p>
          <a:p>
            <a:pPr marL="57150" indent="0" eaLnBrk="1" hangingPunct="1">
              <a:buFont typeface="Arial" pitchFamily="34" charset="0"/>
              <a:buNone/>
              <a:defRPr/>
            </a:pPr>
            <a:r>
              <a:rPr lang="en-US" sz="2800" b="1" u="sng" dirty="0" smtClean="0"/>
              <a:t>HW:</a:t>
            </a:r>
          </a:p>
          <a:p>
            <a:pPr marL="514350" indent="-457200">
              <a:defRPr/>
            </a:pPr>
            <a:r>
              <a:rPr lang="en-US" sz="2800" dirty="0" smtClean="0"/>
              <a:t>NONE</a:t>
            </a:r>
            <a:endParaRPr lang="en-US" sz="2800" dirty="0"/>
          </a:p>
        </p:txBody>
      </p:sp>
    </p:spTree>
    <p:extLst>
      <p:ext uri="{BB962C8B-B14F-4D97-AF65-F5344CB8AC3E}">
        <p14:creationId xmlns:p14="http://schemas.microsoft.com/office/powerpoint/2010/main" val="362819146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00" y="14944"/>
            <a:ext cx="5715000" cy="6828112"/>
          </a:xfrm>
          <a:prstGeom prst="rect">
            <a:avLst/>
          </a:prstGeom>
        </p:spPr>
      </p:pic>
      <p:pic>
        <p:nvPicPr>
          <p:cNvPr id="1026" name="Picture 2" descr="http://imgc.allpostersimages.com/images/P-473-488-90/53/5327/K99YG00Z/posters/pierre-mignard-equestrian-portrait-of-louis-xi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212"/>
            <a:ext cx="3758990" cy="50189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648200"/>
            <a:ext cx="3758990" cy="2246769"/>
          </a:xfrm>
          <a:prstGeom prst="rect">
            <a:avLst/>
          </a:prstGeom>
          <a:solidFill>
            <a:schemeClr val="bg1"/>
          </a:solidFill>
        </p:spPr>
        <p:txBody>
          <a:bodyPr wrap="square">
            <a:spAutoFit/>
          </a:bodyPr>
          <a:lstStyle/>
          <a:p>
            <a:r>
              <a:rPr lang="en-US" sz="2800" dirty="0"/>
              <a:t>Louis XIV of France being crowned by victory after the 1673 Siege of Maastricht by Pierre </a:t>
            </a:r>
            <a:r>
              <a:rPr lang="en-US" sz="2800" dirty="0" err="1"/>
              <a:t>Mignard</a:t>
            </a:r>
            <a:endParaRPr lang="en-US" sz="2800" dirty="0"/>
          </a:p>
        </p:txBody>
      </p:sp>
      <p:pic>
        <p:nvPicPr>
          <p:cNvPr id="3" name="Picture 2"/>
          <p:cNvPicPr>
            <a:picLocks noChangeAspect="1"/>
          </p:cNvPicPr>
          <p:nvPr/>
        </p:nvPicPr>
        <p:blipFill>
          <a:blip r:embed="rId4"/>
          <a:stretch>
            <a:fillRect/>
          </a:stretch>
        </p:blipFill>
        <p:spPr>
          <a:xfrm>
            <a:off x="7048500" y="3705225"/>
            <a:ext cx="2095500" cy="3152775"/>
          </a:xfrm>
          <a:prstGeom prst="rect">
            <a:avLst/>
          </a:prstGeom>
        </p:spPr>
      </p:pic>
      <p:sp>
        <p:nvSpPr>
          <p:cNvPr id="4" name="Rectangle 3"/>
          <p:cNvSpPr/>
          <p:nvPr/>
        </p:nvSpPr>
        <p:spPr>
          <a:xfrm>
            <a:off x="7038975" y="19737"/>
            <a:ext cx="2095500" cy="2031325"/>
          </a:xfrm>
          <a:prstGeom prst="rect">
            <a:avLst/>
          </a:prstGeom>
          <a:solidFill>
            <a:schemeClr val="bg1"/>
          </a:solidFill>
        </p:spPr>
        <p:txBody>
          <a:bodyPr wrap="square">
            <a:spAutoFit/>
          </a:bodyPr>
          <a:lstStyle/>
          <a:p>
            <a:r>
              <a:rPr lang="en-US" dirty="0" err="1" smtClean="0"/>
              <a:t>d'Artagnan</a:t>
            </a:r>
            <a:r>
              <a:rPr lang="en-US" dirty="0" smtClean="0"/>
              <a:t>:  of </a:t>
            </a:r>
            <a:r>
              <a:rPr lang="en-US" i="1" dirty="0" smtClean="0"/>
              <a:t>The Three Musketeers </a:t>
            </a:r>
            <a:r>
              <a:rPr lang="en-US" dirty="0" smtClean="0"/>
              <a:t>fame…was one of the military leaders during the battle—shot in the throat </a:t>
            </a:r>
            <a:r>
              <a:rPr lang="en-US" dirty="0" smtClean="0">
                <a:sym typeface="Wingdings" panose="05000000000000000000" pitchFamily="2" charset="2"/>
              </a:rPr>
              <a:t>and died</a:t>
            </a:r>
            <a:r>
              <a:rPr lang="en-US" dirty="0">
                <a:sym typeface="Wingdings" panose="05000000000000000000" pitchFamily="2" charset="2"/>
              </a:rPr>
              <a:t>… </a:t>
            </a:r>
            <a:endParaRPr lang="en-US" dirty="0"/>
          </a:p>
        </p:txBody>
      </p:sp>
      <p:pic>
        <p:nvPicPr>
          <p:cNvPr id="5" name="Picture 4"/>
          <p:cNvPicPr>
            <a:picLocks noChangeAspect="1"/>
          </p:cNvPicPr>
          <p:nvPr/>
        </p:nvPicPr>
        <p:blipFill>
          <a:blip r:embed="rId5"/>
          <a:stretch>
            <a:fillRect/>
          </a:stretch>
        </p:blipFill>
        <p:spPr>
          <a:xfrm>
            <a:off x="3653599" y="10211"/>
            <a:ext cx="3375851" cy="4019307"/>
          </a:xfrm>
          <a:prstGeom prst="rect">
            <a:avLst/>
          </a:prstGeom>
        </p:spPr>
      </p:pic>
      <p:sp>
        <p:nvSpPr>
          <p:cNvPr id="6" name="Down Arrow 5"/>
          <p:cNvSpPr/>
          <p:nvPr/>
        </p:nvSpPr>
        <p:spPr>
          <a:xfrm>
            <a:off x="7772400" y="2133600"/>
            <a:ext cx="609600" cy="1447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4031083"/>
            <a:ext cx="3448050" cy="2862322"/>
          </a:xfrm>
          <a:prstGeom prst="rect">
            <a:avLst/>
          </a:prstGeom>
          <a:solidFill>
            <a:schemeClr val="bg1"/>
          </a:solidFill>
        </p:spPr>
        <p:txBody>
          <a:bodyPr wrap="square" rtlCol="0">
            <a:spAutoFit/>
          </a:bodyPr>
          <a:lstStyle/>
          <a:p>
            <a:r>
              <a:rPr lang="en-US" sz="2000" b="1" dirty="0" smtClean="0"/>
              <a:t>Map of the Siege:  more than 7000 peasants were “asked” to help dig trenches for the engineer of the siege.  About 45000 French troops were present…Louis XIV sent all of the high ranking men away toward the end of the siege to help solidify his “power.”</a:t>
            </a:r>
            <a:endParaRPr lang="en-US" sz="2000" b="1" dirty="0"/>
          </a:p>
        </p:txBody>
      </p:sp>
      <p:sp>
        <p:nvSpPr>
          <p:cNvPr id="9" name="Down Arrow 8"/>
          <p:cNvSpPr/>
          <p:nvPr/>
        </p:nvSpPr>
        <p:spPr>
          <a:xfrm rot="14196617">
            <a:off x="4068914" y="2857500"/>
            <a:ext cx="609600" cy="1447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37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b5f78df09ee4b362b64-c79341e4b49d5a2d8359c9390eb62513.r71.cf2.rackcdn.com/FC94F04F-1552-4075-A45F-2C5F655739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 y="9819"/>
            <a:ext cx="9133002" cy="6849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715000"/>
            <a:ext cx="2133600" cy="861774"/>
          </a:xfrm>
          <a:prstGeom prst="rect">
            <a:avLst/>
          </a:prstGeom>
          <a:noFill/>
        </p:spPr>
        <p:txBody>
          <a:bodyPr wrap="square" rtlCol="0">
            <a:spAutoFit/>
          </a:bodyPr>
          <a:lstStyle/>
          <a:p>
            <a:r>
              <a:rPr lang="en-US" sz="3200" b="1" dirty="0">
                <a:solidFill>
                  <a:schemeClr val="bg1"/>
                </a:solidFill>
              </a:rPr>
              <a:t>1648-1763</a:t>
            </a:r>
          </a:p>
          <a:p>
            <a:endParaRPr lang="en-US" dirty="0"/>
          </a:p>
        </p:txBody>
      </p:sp>
    </p:spTree>
    <p:extLst>
      <p:ext uri="{BB962C8B-B14F-4D97-AF65-F5344CB8AC3E}">
        <p14:creationId xmlns:p14="http://schemas.microsoft.com/office/powerpoint/2010/main" val="1912110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lstStyle/>
          <a:p>
            <a:pPr algn="ctr"/>
            <a:r>
              <a:rPr lang="en-US" dirty="0" smtClean="0"/>
              <a:t>Let’s look at more in-depth examples</a:t>
            </a:r>
            <a:endParaRPr lang="en-US" dirty="0"/>
          </a:p>
        </p:txBody>
      </p:sp>
      <p:sp>
        <p:nvSpPr>
          <p:cNvPr id="4" name="TextBox 3"/>
          <p:cNvSpPr txBox="1"/>
          <p:nvPr/>
        </p:nvSpPr>
        <p:spPr>
          <a:xfrm>
            <a:off x="20652" y="1098435"/>
            <a:ext cx="9123348" cy="4893647"/>
          </a:xfrm>
          <a:prstGeom prst="rect">
            <a:avLst/>
          </a:prstGeom>
          <a:noFill/>
        </p:spPr>
        <p:txBody>
          <a:bodyPr wrap="square" rtlCol="0">
            <a:spAutoFit/>
          </a:bodyPr>
          <a:lstStyle/>
          <a:p>
            <a:r>
              <a:rPr lang="en-US" sz="2000" dirty="0" smtClean="0"/>
              <a:t>The king lives in extravagance…his subjects in squalor…in fact, one of the poorest nations in the world of the time.</a:t>
            </a:r>
          </a:p>
          <a:p>
            <a:endParaRPr lang="en-US" sz="2000" dirty="0"/>
          </a:p>
          <a:p>
            <a:r>
              <a:rPr lang="en-US" sz="2000" dirty="0" smtClean="0"/>
              <a:t>He has taken 13 brides—at the same time…</a:t>
            </a:r>
          </a:p>
          <a:p>
            <a:endParaRPr lang="en-US" sz="2000" dirty="0"/>
          </a:p>
          <a:p>
            <a:r>
              <a:rPr lang="en-US" sz="2000" dirty="0" smtClean="0"/>
              <a:t>The nation’s production of sugar cane makes him incredibly wealthy…but not the people.</a:t>
            </a:r>
          </a:p>
          <a:p>
            <a:endParaRPr lang="en-US" sz="2000" dirty="0"/>
          </a:p>
          <a:p>
            <a:r>
              <a:rPr lang="en-US" sz="2000" dirty="0" smtClean="0"/>
              <a:t>Relative peace has existed for decades, but many subjects live in poor health and have high rates of death, due to lack of adequate food sources.</a:t>
            </a:r>
          </a:p>
          <a:p>
            <a:endParaRPr lang="en-US" sz="2000" dirty="0"/>
          </a:p>
          <a:p>
            <a:r>
              <a:rPr lang="en-US" sz="2000" dirty="0" smtClean="0"/>
              <a:t>Nearly 1/3 of the nation’s children have lost at least one parent.</a:t>
            </a:r>
          </a:p>
          <a:p>
            <a:endParaRPr lang="en-US" sz="2000" dirty="0"/>
          </a:p>
          <a:p>
            <a:r>
              <a:rPr lang="en-US" sz="2000" dirty="0" smtClean="0"/>
              <a:t>Parliament has been dissolved…but they have a constitution.</a:t>
            </a:r>
          </a:p>
          <a:p>
            <a:endParaRPr lang="en-US" sz="1600" dirty="0"/>
          </a:p>
          <a:p>
            <a:endParaRPr lang="en-US" sz="1600" dirty="0"/>
          </a:p>
        </p:txBody>
      </p:sp>
      <p:sp>
        <p:nvSpPr>
          <p:cNvPr id="5" name="TextBox 4"/>
          <p:cNvSpPr txBox="1"/>
          <p:nvPr/>
        </p:nvSpPr>
        <p:spPr>
          <a:xfrm>
            <a:off x="20652" y="5486400"/>
            <a:ext cx="9123348" cy="1077218"/>
          </a:xfrm>
          <a:prstGeom prst="rect">
            <a:avLst/>
          </a:prstGeom>
          <a:noFill/>
        </p:spPr>
        <p:txBody>
          <a:bodyPr wrap="square" rtlCol="0">
            <a:spAutoFit/>
          </a:bodyPr>
          <a:lstStyle/>
          <a:p>
            <a:pPr algn="ctr"/>
            <a:r>
              <a:rPr lang="en-US" sz="3200" b="1" i="1" dirty="0" smtClean="0">
                <a:solidFill>
                  <a:srgbClr val="FF0000"/>
                </a:solidFill>
              </a:rPr>
              <a:t>Is this an example of Absolutism?  Where in the time period do you think this might be taking place?</a:t>
            </a:r>
            <a:endParaRPr lang="en-US" sz="3200" b="1" i="1" dirty="0">
              <a:solidFill>
                <a:srgbClr val="FF0000"/>
              </a:solidFill>
            </a:endParaRPr>
          </a:p>
        </p:txBody>
      </p:sp>
    </p:spTree>
    <p:extLst>
      <p:ext uri="{BB962C8B-B14F-4D97-AF65-F5344CB8AC3E}">
        <p14:creationId xmlns:p14="http://schemas.microsoft.com/office/powerpoint/2010/main" val="3904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lstStyle/>
          <a:p>
            <a:pPr algn="ctr"/>
            <a:r>
              <a:rPr lang="en-US" dirty="0" smtClean="0"/>
              <a:t>Let’s look at more in-depth examples</a:t>
            </a:r>
            <a:endParaRPr lang="en-US" dirty="0"/>
          </a:p>
        </p:txBody>
      </p:sp>
      <p:sp>
        <p:nvSpPr>
          <p:cNvPr id="3" name="Content Placeholder 2"/>
          <p:cNvSpPr>
            <a:spLocks noGrp="1"/>
          </p:cNvSpPr>
          <p:nvPr>
            <p:ph idx="1"/>
          </p:nvPr>
        </p:nvSpPr>
        <p:spPr>
          <a:xfrm>
            <a:off x="838200" y="915951"/>
            <a:ext cx="7520940" cy="3579849"/>
          </a:xfrm>
        </p:spPr>
        <p:txBody>
          <a:bodyPr>
            <a:normAutofit/>
          </a:bodyPr>
          <a:lstStyle/>
          <a:p>
            <a:pPr algn="ctr"/>
            <a:r>
              <a:rPr lang="en-US" sz="2800" dirty="0" err="1" smtClean="0"/>
              <a:t>Mswati</a:t>
            </a:r>
            <a:r>
              <a:rPr lang="en-US" sz="2800" dirty="0" smtClean="0"/>
              <a:t> III, King of Swaziland</a:t>
            </a:r>
            <a:endParaRPr lang="en-US" sz="2800" dirty="0"/>
          </a:p>
        </p:txBody>
      </p:sp>
      <p:pic>
        <p:nvPicPr>
          <p:cNvPr id="1026" name="Picture 2" descr="http://www.operationworld.org/files/ow/maps/lginset/swaz-LMAP-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2" y="1447800"/>
            <a:ext cx="5029200" cy="5034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ailymaverick.co.za/images/resized_images/706x410q70Swaziland-greg-nicolson_m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1" y="4495800"/>
            <a:ext cx="572057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operationworld.org/files/ow/maps/lgmap/swaz-MMAP-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292" y="1465604"/>
            <a:ext cx="4216608" cy="303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8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r>
              <a:rPr lang="en-US" dirty="0" smtClean="0">
                <a:solidFill>
                  <a:srgbClr val="7B9899"/>
                </a:solidFill>
              </a:rPr>
              <a:t>Europe torn apart by religious conflict following the Reformation(s)</a:t>
            </a:r>
          </a:p>
        </p:txBody>
      </p:sp>
      <p:pic>
        <p:nvPicPr>
          <p:cNvPr id="28675" name="Content Placeholder 3" descr="stbartholomew.gif"/>
          <p:cNvPicPr>
            <a:picLocks noGrp="1" noChangeAspect="1"/>
          </p:cNvPicPr>
          <p:nvPr>
            <p:ph sz="quarter" idx="1"/>
          </p:nvPr>
        </p:nvPicPr>
        <p:blipFill>
          <a:blip r:embed="rId2" cstate="print"/>
          <a:srcRect/>
          <a:stretch>
            <a:fillRect/>
          </a:stretch>
        </p:blipFill>
        <p:spPr>
          <a:xfrm>
            <a:off x="762000" y="1676400"/>
            <a:ext cx="7467600" cy="4794250"/>
          </a:xfrm>
        </p:spPr>
      </p:pic>
    </p:spTree>
    <p:extLst>
      <p:ext uri="{BB962C8B-B14F-4D97-AF65-F5344CB8AC3E}">
        <p14:creationId xmlns:p14="http://schemas.microsoft.com/office/powerpoint/2010/main" val="114576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7401" y="0"/>
            <a:ext cx="3276600" cy="3276600"/>
          </a:xfrm>
          <a:prstGeom prst="rect">
            <a:avLst/>
          </a:prstGeom>
        </p:spPr>
      </p:pic>
      <p:sp>
        <p:nvSpPr>
          <p:cNvPr id="2" name="Title 1"/>
          <p:cNvSpPr>
            <a:spLocks noGrp="1"/>
          </p:cNvSpPr>
          <p:nvPr>
            <p:ph type="title"/>
          </p:nvPr>
        </p:nvSpPr>
        <p:spPr>
          <a:xfrm>
            <a:off x="1046867" y="201611"/>
            <a:ext cx="3790950" cy="1325563"/>
          </a:xfrm>
        </p:spPr>
        <p:txBody>
          <a:bodyPr>
            <a:normAutofit/>
          </a:bodyPr>
          <a:lstStyle/>
          <a:p>
            <a:pPr eaLnBrk="1" hangingPunct="1">
              <a:defRPr/>
            </a:pPr>
            <a:r>
              <a:rPr lang="en-US" sz="4800" b="1" i="1" u="sng" dirty="0" smtClean="0"/>
              <a:t>Religious strife</a:t>
            </a:r>
            <a:endParaRPr lang="en-US" sz="4800" b="1" i="1" u="sng" dirty="0"/>
          </a:p>
        </p:txBody>
      </p:sp>
      <p:sp>
        <p:nvSpPr>
          <p:cNvPr id="29699" name="Content Placeholder 2"/>
          <p:cNvSpPr>
            <a:spLocks noGrp="1"/>
          </p:cNvSpPr>
          <p:nvPr>
            <p:ph sz="quarter" idx="1"/>
          </p:nvPr>
        </p:nvSpPr>
        <p:spPr>
          <a:xfrm>
            <a:off x="0" y="1527174"/>
            <a:ext cx="6705600" cy="5330825"/>
          </a:xfrm>
        </p:spPr>
        <p:txBody>
          <a:bodyPr>
            <a:normAutofit fontScale="92500" lnSpcReduction="10000"/>
          </a:bodyPr>
          <a:lstStyle/>
          <a:p>
            <a:pPr eaLnBrk="1" hangingPunct="1"/>
            <a:r>
              <a:rPr lang="en-US" sz="3200" dirty="0" smtClean="0"/>
              <a:t>In France more than 10,000 Protestants killed following the </a:t>
            </a:r>
            <a:r>
              <a:rPr lang="en-US" sz="3200" b="1" dirty="0" smtClean="0"/>
              <a:t>St. Bartholomew’s Day </a:t>
            </a:r>
            <a:r>
              <a:rPr lang="en-US" sz="3200" dirty="0" smtClean="0"/>
              <a:t>massacre in 1572 </a:t>
            </a:r>
            <a:r>
              <a:rPr lang="en-US" sz="3200" i="1" dirty="0" smtClean="0"/>
              <a:t>(we’ll talk about this again…)</a:t>
            </a:r>
          </a:p>
          <a:p>
            <a:pPr eaLnBrk="1" hangingPunct="1"/>
            <a:r>
              <a:rPr lang="en-US" sz="3200" dirty="0" smtClean="0"/>
              <a:t>Spain fought bloody wars against Protestants in the Netherlands in the late 1500s.</a:t>
            </a:r>
          </a:p>
          <a:p>
            <a:pPr eaLnBrk="1" hangingPunct="1"/>
            <a:r>
              <a:rPr lang="en-US" sz="3200" dirty="0" smtClean="0"/>
              <a:t>Thousands died in the Catholic Counter-reformation—many at the hand of the Inquisition(s)</a:t>
            </a:r>
          </a:p>
          <a:p>
            <a:pPr eaLnBrk="1" hangingPunct="1"/>
            <a:r>
              <a:rPr lang="en-US" sz="3200" b="1" u="sng" dirty="0" smtClean="0"/>
              <a:t>Thirty Years War </a:t>
            </a:r>
            <a:r>
              <a:rPr lang="en-US" sz="3200" dirty="0" smtClean="0"/>
              <a:t>(1618-1648), a bloody Catholic-Protestant fight for control of Germany and central Europe. </a:t>
            </a:r>
          </a:p>
        </p:txBody>
      </p:sp>
    </p:spTree>
    <p:extLst>
      <p:ext uri="{BB962C8B-B14F-4D97-AF65-F5344CB8AC3E}">
        <p14:creationId xmlns:p14="http://schemas.microsoft.com/office/powerpoint/2010/main" val="1497202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formation </a:t>
            </a:r>
            <a:r>
              <a:rPr lang="en-US" dirty="0" smtClean="0"/>
              <a:t>STEP #3</a:t>
            </a:r>
            <a:endParaRPr lang="en-US" dirty="0"/>
          </a:p>
        </p:txBody>
      </p:sp>
      <p:sp>
        <p:nvSpPr>
          <p:cNvPr id="3" name="Content Placeholder 2"/>
          <p:cNvSpPr>
            <a:spLocks noGrp="1"/>
          </p:cNvSpPr>
          <p:nvPr>
            <p:ph idx="1"/>
          </p:nvPr>
        </p:nvSpPr>
        <p:spPr>
          <a:xfrm>
            <a:off x="102870" y="1100628"/>
            <a:ext cx="8926830" cy="3579849"/>
          </a:xfrm>
        </p:spPr>
        <p:txBody>
          <a:bodyPr>
            <a:normAutofit lnSpcReduction="10000"/>
          </a:bodyPr>
          <a:lstStyle/>
          <a:p>
            <a:pPr marL="514350" indent="-514350">
              <a:buFont typeface="+mj-lt"/>
              <a:buAutoNum type="arabicPeriod"/>
            </a:pPr>
            <a:r>
              <a:rPr lang="en-US" sz="1800" b="0" dirty="0"/>
              <a:t>Read each of the 4 examples and fill out the chart</a:t>
            </a:r>
          </a:p>
          <a:p>
            <a:pPr marL="754380" lvl="5" indent="0">
              <a:buNone/>
            </a:pPr>
            <a:r>
              <a:rPr lang="en-US" sz="1800" dirty="0"/>
              <a:t>  * EACH OF THESE IS AN EXAMPLE OF OUR CONCEPT</a:t>
            </a:r>
          </a:p>
          <a:p>
            <a:pPr marL="1268730" lvl="5" indent="-514350"/>
            <a:endParaRPr lang="en-US" sz="1800" dirty="0"/>
          </a:p>
          <a:p>
            <a:pPr marL="59436" lvl="2" indent="0">
              <a:buNone/>
            </a:pPr>
            <a:r>
              <a:rPr lang="en-US" sz="1800" dirty="0"/>
              <a:t>2.  </a:t>
            </a:r>
            <a:r>
              <a:rPr lang="en-US" sz="1800" dirty="0" smtClean="0"/>
              <a:t>   Complete </a:t>
            </a:r>
            <a:r>
              <a:rPr lang="en-US" sz="1800" dirty="0"/>
              <a:t>the “Concept Formation Notes</a:t>
            </a:r>
            <a:r>
              <a:rPr lang="en-US" sz="1800" dirty="0" smtClean="0"/>
              <a:t>”</a:t>
            </a:r>
          </a:p>
          <a:p>
            <a:pPr marL="59436" lvl="2" indent="0">
              <a:buNone/>
            </a:pPr>
            <a:r>
              <a:rPr lang="en-US" sz="1800" dirty="0"/>
              <a:t>	* ONLY THE SIMILARITIES AND </a:t>
            </a:r>
            <a:r>
              <a:rPr lang="en-US" sz="1800" dirty="0" smtClean="0"/>
              <a:t>DIFFERENCES</a:t>
            </a:r>
          </a:p>
          <a:p>
            <a:pPr marL="59436" lvl="2" indent="0">
              <a:buNone/>
            </a:pPr>
            <a:endParaRPr lang="en-US" sz="2400" dirty="0"/>
          </a:p>
          <a:p>
            <a:pPr marL="59436" lvl="2" indent="0">
              <a:buNone/>
            </a:pPr>
            <a:r>
              <a:rPr lang="en-US" sz="4000" b="1" dirty="0" smtClean="0">
                <a:solidFill>
                  <a:schemeClr val="accent2"/>
                </a:solidFill>
              </a:rPr>
              <a:t>3. Use the critical attributes to create a definition for our concept. “This is a concept where…” or “This concept is…”</a:t>
            </a:r>
            <a:endParaRPr lang="en-US" sz="4000" b="1" dirty="0">
              <a:solidFill>
                <a:schemeClr val="accent2"/>
              </a:solidFill>
            </a:endParaRPr>
          </a:p>
          <a:p>
            <a:pPr marL="1211580" lvl="5" indent="-457200"/>
            <a:endParaRPr lang="en-US" sz="2600" b="1" dirty="0"/>
          </a:p>
          <a:p>
            <a:pPr marL="516636" lvl="2" indent="-457200"/>
            <a:endParaRPr lang="en-US" sz="2800" b="1" dirty="0"/>
          </a:p>
          <a:p>
            <a:endParaRPr lang="en-US" dirty="0"/>
          </a:p>
          <a:p>
            <a:endParaRPr lang="en-US" dirty="0"/>
          </a:p>
        </p:txBody>
      </p:sp>
    </p:spTree>
    <p:extLst>
      <p:ext uri="{BB962C8B-B14F-4D97-AF65-F5344CB8AC3E}">
        <p14:creationId xmlns:p14="http://schemas.microsoft.com/office/powerpoint/2010/main" val="1683386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OUR </a:t>
            </a:r>
            <a:r>
              <a:rPr lang="en-US" sz="5400" dirty="0" smtClean="0"/>
              <a:t>definition	</a:t>
            </a:r>
            <a:endParaRPr lang="en-US" sz="5400" dirty="0"/>
          </a:p>
        </p:txBody>
      </p:sp>
      <p:sp>
        <p:nvSpPr>
          <p:cNvPr id="3" name="Content Placeholder 2"/>
          <p:cNvSpPr>
            <a:spLocks noGrp="1"/>
          </p:cNvSpPr>
          <p:nvPr>
            <p:ph idx="1"/>
          </p:nvPr>
        </p:nvSpPr>
        <p:spPr>
          <a:xfrm>
            <a:off x="0" y="1828800"/>
            <a:ext cx="9144000" cy="5029200"/>
          </a:xfrm>
        </p:spPr>
        <p:txBody>
          <a:bodyPr>
            <a:normAutofit/>
          </a:bodyPr>
          <a:lstStyle/>
          <a:p>
            <a:r>
              <a:rPr lang="en-US" sz="5400" dirty="0" smtClean="0"/>
              <a:t>This concept is a form of monarchy where all political power is located in a monarch who rules by divine right without any checks or balances on </a:t>
            </a:r>
            <a:r>
              <a:rPr lang="en-US" sz="5400" dirty="0" smtClean="0"/>
              <a:t>his/her </a:t>
            </a:r>
            <a:r>
              <a:rPr lang="en-US" sz="5400" dirty="0" smtClean="0"/>
              <a:t>power.</a:t>
            </a:r>
            <a:endParaRPr lang="en-US" sz="5400" dirty="0"/>
          </a:p>
        </p:txBody>
      </p:sp>
    </p:spTree>
    <p:extLst>
      <p:ext uri="{BB962C8B-B14F-4D97-AF65-F5344CB8AC3E}">
        <p14:creationId xmlns:p14="http://schemas.microsoft.com/office/powerpoint/2010/main" val="324353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13355"/>
            <a:ext cx="7886700" cy="1325563"/>
          </a:xfrm>
        </p:spPr>
        <p:txBody>
          <a:bodyPr/>
          <a:lstStyle/>
          <a:p>
            <a:pPr algn="ctr"/>
            <a:r>
              <a:rPr lang="en-US" sz="4000" dirty="0" smtClean="0"/>
              <a:t>OUR definition	</a:t>
            </a:r>
            <a:endParaRPr lang="en-US" sz="4000" dirty="0"/>
          </a:p>
        </p:txBody>
      </p:sp>
      <p:sp>
        <p:nvSpPr>
          <p:cNvPr id="3" name="Content Placeholder 2"/>
          <p:cNvSpPr>
            <a:spLocks noGrp="1"/>
          </p:cNvSpPr>
          <p:nvPr>
            <p:ph idx="1"/>
          </p:nvPr>
        </p:nvSpPr>
        <p:spPr>
          <a:xfrm>
            <a:off x="0" y="1105473"/>
            <a:ext cx="8991600" cy="1109172"/>
          </a:xfrm>
        </p:spPr>
        <p:txBody>
          <a:bodyPr>
            <a:noAutofit/>
          </a:bodyPr>
          <a:lstStyle/>
          <a:p>
            <a:r>
              <a:rPr lang="en-US" sz="4000" dirty="0" smtClean="0"/>
              <a:t>This concept is a form of </a:t>
            </a:r>
            <a:r>
              <a:rPr lang="en-US" sz="4000" dirty="0" smtClean="0">
                <a:solidFill>
                  <a:srgbClr val="FF0000"/>
                </a:solidFill>
              </a:rPr>
              <a:t>monarchy</a:t>
            </a:r>
            <a:r>
              <a:rPr lang="en-US" sz="4000" dirty="0" smtClean="0"/>
              <a:t> where</a:t>
            </a:r>
            <a:endParaRPr lang="en-US" sz="4000" dirty="0"/>
          </a:p>
        </p:txBody>
      </p:sp>
      <p:sp>
        <p:nvSpPr>
          <p:cNvPr id="4" name="Rectangle 3"/>
          <p:cNvSpPr/>
          <p:nvPr/>
        </p:nvSpPr>
        <p:spPr>
          <a:xfrm>
            <a:off x="640079" y="4953000"/>
            <a:ext cx="8153400" cy="1446550"/>
          </a:xfrm>
          <a:prstGeom prst="rect">
            <a:avLst/>
          </a:prstGeom>
        </p:spPr>
        <p:txBody>
          <a:bodyPr wrap="square">
            <a:spAutoFit/>
          </a:bodyPr>
          <a:lstStyle/>
          <a:p>
            <a:r>
              <a:rPr lang="en-US" sz="4400" b="1" dirty="0" smtClean="0"/>
              <a:t>(</a:t>
            </a:r>
            <a:r>
              <a:rPr lang="en-US" sz="4400" b="1" u="sng" dirty="0"/>
              <a:t>without any checks or balances</a:t>
            </a:r>
            <a:r>
              <a:rPr lang="en-US" sz="4400" b="1" dirty="0"/>
              <a:t>) on </a:t>
            </a:r>
            <a:r>
              <a:rPr lang="en-US" sz="4400" b="1" dirty="0" smtClean="0"/>
              <a:t>his/her </a:t>
            </a:r>
            <a:r>
              <a:rPr lang="en-US" sz="4400" b="1" dirty="0"/>
              <a:t>power.</a:t>
            </a:r>
          </a:p>
        </p:txBody>
      </p:sp>
      <p:sp>
        <p:nvSpPr>
          <p:cNvPr id="5" name="Rectangle 4"/>
          <p:cNvSpPr/>
          <p:nvPr/>
        </p:nvSpPr>
        <p:spPr>
          <a:xfrm>
            <a:off x="640079" y="1865843"/>
            <a:ext cx="8153400" cy="1446550"/>
          </a:xfrm>
          <a:prstGeom prst="rect">
            <a:avLst/>
          </a:prstGeom>
        </p:spPr>
        <p:txBody>
          <a:bodyPr wrap="square">
            <a:spAutoFit/>
          </a:bodyPr>
          <a:lstStyle/>
          <a:p>
            <a:r>
              <a:rPr lang="en-US" sz="4400" b="1" u="sng" dirty="0"/>
              <a:t>all political (sovereignty) power</a:t>
            </a:r>
            <a:r>
              <a:rPr lang="en-US" sz="4400" b="1" dirty="0"/>
              <a:t> is located in a </a:t>
            </a:r>
            <a:r>
              <a:rPr lang="en-US" sz="4400" b="1" dirty="0">
                <a:solidFill>
                  <a:srgbClr val="FF0000"/>
                </a:solidFill>
              </a:rPr>
              <a:t>monarch</a:t>
            </a:r>
            <a:r>
              <a:rPr lang="en-US" sz="4400" b="1" dirty="0"/>
              <a:t> </a:t>
            </a:r>
          </a:p>
        </p:txBody>
      </p:sp>
      <p:sp>
        <p:nvSpPr>
          <p:cNvPr id="6" name="Rectangle 5"/>
          <p:cNvSpPr/>
          <p:nvPr/>
        </p:nvSpPr>
        <p:spPr>
          <a:xfrm>
            <a:off x="640079" y="3541226"/>
            <a:ext cx="7192573" cy="769441"/>
          </a:xfrm>
          <a:prstGeom prst="rect">
            <a:avLst/>
          </a:prstGeom>
        </p:spPr>
        <p:txBody>
          <a:bodyPr wrap="square">
            <a:spAutoFit/>
          </a:bodyPr>
          <a:lstStyle/>
          <a:p>
            <a:r>
              <a:rPr lang="en-US" sz="4400" b="1" dirty="0"/>
              <a:t>who </a:t>
            </a:r>
            <a:r>
              <a:rPr lang="en-US" sz="4400" b="1" dirty="0" smtClean="0"/>
              <a:t>rules </a:t>
            </a:r>
            <a:r>
              <a:rPr lang="en-US" sz="4400" b="1" dirty="0"/>
              <a:t>by (</a:t>
            </a:r>
            <a:r>
              <a:rPr lang="en-US" sz="4400" b="1" u="sng" dirty="0"/>
              <a:t>divine right</a:t>
            </a:r>
            <a:r>
              <a:rPr lang="en-US" sz="4400" b="1" dirty="0"/>
              <a:t>) </a:t>
            </a:r>
          </a:p>
        </p:txBody>
      </p:sp>
    </p:spTree>
    <p:extLst>
      <p:ext uri="{BB962C8B-B14F-4D97-AF65-F5344CB8AC3E}">
        <p14:creationId xmlns:p14="http://schemas.microsoft.com/office/powerpoint/2010/main" val="12939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OUR LABEL…</a:t>
            </a:r>
            <a:endParaRPr lang="en-US" sz="4000" dirty="0"/>
          </a:p>
        </p:txBody>
      </p:sp>
      <p:sp>
        <p:nvSpPr>
          <p:cNvPr id="3" name="Content Placeholder 2"/>
          <p:cNvSpPr>
            <a:spLocks noGrp="1"/>
          </p:cNvSpPr>
          <p:nvPr>
            <p:ph idx="1"/>
          </p:nvPr>
        </p:nvSpPr>
        <p:spPr>
          <a:xfrm>
            <a:off x="0" y="1100628"/>
            <a:ext cx="9144000" cy="3579849"/>
          </a:xfrm>
        </p:spPr>
        <p:txBody>
          <a:bodyPr anchor="ctr">
            <a:noAutofit/>
          </a:bodyPr>
          <a:lstStyle/>
          <a:p>
            <a:pPr marL="0" indent="0" algn="ctr">
              <a:buNone/>
            </a:pPr>
            <a:r>
              <a:rPr lang="en-US" sz="12500" dirty="0" smtClean="0">
                <a:solidFill>
                  <a:schemeClr val="accent2"/>
                </a:solidFill>
              </a:rPr>
              <a:t>ABSOLUTISM</a:t>
            </a:r>
            <a:endParaRPr lang="en-US" sz="12500" dirty="0">
              <a:solidFill>
                <a:schemeClr val="accent2"/>
              </a:solidFill>
            </a:endParaRPr>
          </a:p>
        </p:txBody>
      </p:sp>
    </p:spTree>
    <p:extLst>
      <p:ext uri="{BB962C8B-B14F-4D97-AF65-F5344CB8AC3E}">
        <p14:creationId xmlns:p14="http://schemas.microsoft.com/office/powerpoint/2010/main" val="1455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formation </a:t>
            </a:r>
            <a:r>
              <a:rPr lang="en-US" dirty="0" smtClean="0"/>
              <a:t>STEP #4</a:t>
            </a:r>
            <a:endParaRPr lang="en-US" dirty="0"/>
          </a:p>
        </p:txBody>
      </p:sp>
      <p:sp>
        <p:nvSpPr>
          <p:cNvPr id="3" name="Content Placeholder 2"/>
          <p:cNvSpPr>
            <a:spLocks noGrp="1"/>
          </p:cNvSpPr>
          <p:nvPr>
            <p:ph idx="1"/>
          </p:nvPr>
        </p:nvSpPr>
        <p:spPr>
          <a:xfrm>
            <a:off x="137160" y="1100628"/>
            <a:ext cx="8835390" cy="5757372"/>
          </a:xfrm>
        </p:spPr>
        <p:txBody>
          <a:bodyPr>
            <a:normAutofit/>
          </a:bodyPr>
          <a:lstStyle/>
          <a:p>
            <a:pPr marL="514350" indent="-514350">
              <a:buFont typeface="+mj-lt"/>
              <a:buAutoNum type="arabicPeriod"/>
            </a:pPr>
            <a:r>
              <a:rPr lang="en-US" sz="1800" b="0" dirty="0"/>
              <a:t>Read each of the 4 examples and fill out the chart</a:t>
            </a:r>
          </a:p>
          <a:p>
            <a:pPr marL="754380" lvl="5" indent="0">
              <a:buNone/>
            </a:pPr>
            <a:r>
              <a:rPr lang="en-US" sz="1800" dirty="0"/>
              <a:t>  * EACH OF THESE IS AN EXAMPLE OF OUR </a:t>
            </a:r>
            <a:r>
              <a:rPr lang="en-US" sz="1800" dirty="0" smtClean="0"/>
              <a:t>CONCEPT</a:t>
            </a:r>
            <a:endParaRPr lang="en-US" sz="1800" dirty="0"/>
          </a:p>
          <a:p>
            <a:pPr marL="59436" lvl="2" indent="0">
              <a:buNone/>
            </a:pPr>
            <a:r>
              <a:rPr lang="en-US" sz="1800" dirty="0"/>
              <a:t>2.     Complete the “Concept Formation Notes”</a:t>
            </a:r>
          </a:p>
          <a:p>
            <a:pPr marL="59436" lvl="2" indent="0">
              <a:buNone/>
            </a:pPr>
            <a:r>
              <a:rPr lang="en-US" sz="1800" dirty="0"/>
              <a:t>	* ONLY THE SIMILARITIES AND DIFFERENCES</a:t>
            </a:r>
          </a:p>
          <a:p>
            <a:pPr lvl="2" indent="-342900">
              <a:buAutoNum type="arabicPeriod" startAt="3"/>
            </a:pPr>
            <a:r>
              <a:rPr lang="en-US" sz="1800" dirty="0" smtClean="0"/>
              <a:t>Use </a:t>
            </a:r>
            <a:r>
              <a:rPr lang="en-US" sz="1800" dirty="0"/>
              <a:t>the critical attributes to create a definition for our concept. </a:t>
            </a:r>
            <a:endParaRPr lang="en-US" sz="1800" dirty="0" smtClean="0"/>
          </a:p>
          <a:p>
            <a:pPr marL="59436" lvl="2" indent="0">
              <a:buNone/>
            </a:pPr>
            <a:r>
              <a:rPr lang="en-US" sz="1800" dirty="0"/>
              <a:t>	</a:t>
            </a:r>
            <a:r>
              <a:rPr lang="en-US" sz="1800" dirty="0" smtClean="0"/>
              <a:t>* “</a:t>
            </a:r>
            <a:r>
              <a:rPr lang="en-US" sz="1800" dirty="0"/>
              <a:t>This is a concept where…” or “This concept is…”</a:t>
            </a:r>
          </a:p>
          <a:p>
            <a:r>
              <a:rPr lang="en-US" sz="3600" dirty="0" smtClean="0"/>
              <a:t>4. Examples and Non-Examples</a:t>
            </a:r>
          </a:p>
          <a:p>
            <a:r>
              <a:rPr lang="en-US" sz="3600" dirty="0"/>
              <a:t>	</a:t>
            </a:r>
            <a:r>
              <a:rPr lang="en-US" sz="3600" dirty="0" smtClean="0"/>
              <a:t>*Read through “List of Examples”</a:t>
            </a:r>
          </a:p>
          <a:p>
            <a:pPr algn="ctr"/>
            <a:r>
              <a:rPr lang="en-US" sz="3600" dirty="0"/>
              <a:t>	</a:t>
            </a:r>
            <a:r>
              <a:rPr lang="en-US" sz="3600" dirty="0" smtClean="0"/>
              <a:t>*For each example decide if it IS or IS NOT an example of </a:t>
            </a:r>
            <a:r>
              <a:rPr lang="en-US" sz="3600" u="sng" dirty="0" smtClean="0"/>
              <a:t>Absolutism &amp; EXPLAIN</a:t>
            </a:r>
            <a:endParaRPr lang="en-US" sz="3600" dirty="0" smtClean="0"/>
          </a:p>
          <a:p>
            <a:r>
              <a:rPr lang="en-US" sz="3600" dirty="0" smtClean="0"/>
              <a:t>		*If </a:t>
            </a:r>
            <a:r>
              <a:rPr lang="en-US" sz="3600" u="sng" dirty="0" smtClean="0"/>
              <a:t>NOT</a:t>
            </a:r>
            <a:r>
              <a:rPr lang="en-US" sz="3600" dirty="0" smtClean="0"/>
              <a:t> an example, what is missing?</a:t>
            </a:r>
            <a:endParaRPr lang="en-US" sz="3600" dirty="0"/>
          </a:p>
        </p:txBody>
      </p:sp>
    </p:spTree>
    <p:extLst>
      <p:ext uri="{BB962C8B-B14F-4D97-AF65-F5344CB8AC3E}">
        <p14:creationId xmlns:p14="http://schemas.microsoft.com/office/powerpoint/2010/main" val="4204518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0"/>
            <a:ext cx="9136131" cy="6858000"/>
          </a:xfrm>
          <a:prstGeom prst="rect">
            <a:avLst/>
          </a:prstGeom>
        </p:spPr>
      </p:pic>
    </p:spTree>
    <p:extLst>
      <p:ext uri="{BB962C8B-B14F-4D97-AF65-F5344CB8AC3E}">
        <p14:creationId xmlns:p14="http://schemas.microsoft.com/office/powerpoint/2010/main" val="311271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829"/>
            <a:ext cx="7886700" cy="1325563"/>
          </a:xfrm>
        </p:spPr>
        <p:txBody>
          <a:bodyPr/>
          <a:lstStyle/>
          <a:p>
            <a:r>
              <a:rPr lang="en-US" dirty="0" smtClean="0"/>
              <a:t>A power vacuum…Why?</a:t>
            </a:r>
            <a:endParaRPr lang="en-US" dirty="0"/>
          </a:p>
        </p:txBody>
      </p:sp>
      <p:sp>
        <p:nvSpPr>
          <p:cNvPr id="3" name="Content Placeholder 2"/>
          <p:cNvSpPr>
            <a:spLocks noGrp="1"/>
          </p:cNvSpPr>
          <p:nvPr>
            <p:ph idx="1"/>
          </p:nvPr>
        </p:nvSpPr>
        <p:spPr>
          <a:xfrm>
            <a:off x="33223" y="1295400"/>
            <a:ext cx="5966061" cy="5562600"/>
          </a:xfrm>
        </p:spPr>
        <p:txBody>
          <a:bodyPr>
            <a:normAutofit fontScale="92500" lnSpcReduction="10000"/>
          </a:bodyPr>
          <a:lstStyle/>
          <a:p>
            <a:r>
              <a:rPr lang="en-US" sz="2800" dirty="0" smtClean="0"/>
              <a:t>-Black Plague and Wars weaken feudal lords</a:t>
            </a:r>
          </a:p>
          <a:p>
            <a:r>
              <a:rPr lang="en-US" sz="2800" dirty="0" smtClean="0"/>
              <a:t>-Renaissance weakens the power of the Catholic Church</a:t>
            </a:r>
          </a:p>
          <a:p>
            <a:r>
              <a:rPr lang="en-US" sz="2800" dirty="0" smtClean="0"/>
              <a:t>-Age of Exploration makes kings rich</a:t>
            </a:r>
          </a:p>
          <a:p>
            <a:r>
              <a:rPr lang="en-US" sz="2800" dirty="0" smtClean="0"/>
              <a:t>-Absolute Power is hereditary</a:t>
            </a:r>
          </a:p>
          <a:p>
            <a:endParaRPr lang="en-US" sz="2800" dirty="0"/>
          </a:p>
          <a:p>
            <a:r>
              <a:rPr lang="en-US" sz="3200" u="sng" dirty="0" smtClean="0">
                <a:solidFill>
                  <a:schemeClr val="accent2"/>
                </a:solidFill>
              </a:rPr>
              <a:t>DIVINE RIGHT OF KINGS</a:t>
            </a:r>
          </a:p>
          <a:p>
            <a:r>
              <a:rPr lang="en-US" sz="2800" dirty="0" smtClean="0"/>
              <a:t>The belief that kings get their power</a:t>
            </a:r>
          </a:p>
          <a:p>
            <a:r>
              <a:rPr lang="en-US" sz="2800" dirty="0" smtClean="0"/>
              <a:t>From God, </a:t>
            </a:r>
            <a:r>
              <a:rPr lang="en-US" sz="2800" i="1" u="sng" dirty="0" smtClean="0"/>
              <a:t>NOT</a:t>
            </a:r>
            <a:r>
              <a:rPr lang="en-US" sz="2800" dirty="0" smtClean="0"/>
              <a:t> the people</a:t>
            </a:r>
          </a:p>
          <a:p>
            <a:endParaRPr lang="en-US" sz="2800" dirty="0" smtClean="0"/>
          </a:p>
          <a:p>
            <a:r>
              <a:rPr lang="en-US" sz="2800" dirty="0" smtClean="0"/>
              <a:t>-Jean </a:t>
            </a:r>
            <a:r>
              <a:rPr lang="en-US" sz="2800" dirty="0" err="1" smtClean="0"/>
              <a:t>Bodin</a:t>
            </a:r>
            <a:r>
              <a:rPr lang="en-US" sz="2800" dirty="0" smtClean="0"/>
              <a:t>: Only </a:t>
            </a:r>
            <a:r>
              <a:rPr lang="en-US" sz="2800" u="sng" dirty="0" smtClean="0"/>
              <a:t>absolutism</a:t>
            </a:r>
            <a:r>
              <a:rPr lang="en-US" sz="2800" dirty="0" smtClean="0"/>
              <a:t> could provide order and force people to obey authority</a:t>
            </a:r>
          </a:p>
          <a:p>
            <a:endParaRPr lang="en-US" sz="2400" dirty="0"/>
          </a:p>
        </p:txBody>
      </p:sp>
      <p:pic>
        <p:nvPicPr>
          <p:cNvPr id="5" name="Picture 4"/>
          <p:cNvPicPr>
            <a:picLocks noChangeAspect="1"/>
          </p:cNvPicPr>
          <p:nvPr/>
        </p:nvPicPr>
        <p:blipFill>
          <a:blip r:embed="rId2"/>
          <a:stretch>
            <a:fillRect/>
          </a:stretch>
        </p:blipFill>
        <p:spPr>
          <a:xfrm>
            <a:off x="5638800" y="112536"/>
            <a:ext cx="3505201" cy="2743200"/>
          </a:xfrm>
          <a:prstGeom prst="rect">
            <a:avLst/>
          </a:prstGeom>
        </p:spPr>
      </p:pic>
      <p:pic>
        <p:nvPicPr>
          <p:cNvPr id="6" name="Picture 5"/>
          <p:cNvPicPr>
            <a:picLocks noChangeAspect="1"/>
          </p:cNvPicPr>
          <p:nvPr/>
        </p:nvPicPr>
        <p:blipFill>
          <a:blip r:embed="rId3"/>
          <a:stretch>
            <a:fillRect/>
          </a:stretch>
        </p:blipFill>
        <p:spPr>
          <a:xfrm>
            <a:off x="5999284" y="2743200"/>
            <a:ext cx="3068516" cy="3987130"/>
          </a:xfrm>
          <a:prstGeom prst="rect">
            <a:avLst/>
          </a:prstGeom>
        </p:spPr>
      </p:pic>
    </p:spTree>
    <p:extLst>
      <p:ext uri="{BB962C8B-B14F-4D97-AF65-F5344CB8AC3E}">
        <p14:creationId xmlns:p14="http://schemas.microsoft.com/office/powerpoint/2010/main" val="182386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51"/>
            <a:ext cx="5260769" cy="1325563"/>
          </a:xfrm>
        </p:spPr>
        <p:txBody>
          <a:bodyPr>
            <a:normAutofit/>
          </a:bodyPr>
          <a:lstStyle/>
          <a:p>
            <a:pPr algn="ctr"/>
            <a:r>
              <a:rPr lang="en-US" sz="4800" b="1" u="sng" dirty="0" smtClean="0"/>
              <a:t>Age of </a:t>
            </a:r>
            <a:r>
              <a:rPr lang="en-US" sz="4800" b="1" u="sng" dirty="0" smtClean="0"/>
              <a:t>Absolutism</a:t>
            </a:r>
            <a:endParaRPr lang="en-US" sz="4800" b="1" u="sng" dirty="0"/>
          </a:p>
        </p:txBody>
      </p:sp>
      <p:sp>
        <p:nvSpPr>
          <p:cNvPr id="3" name="Content Placeholder 2"/>
          <p:cNvSpPr>
            <a:spLocks noGrp="1"/>
          </p:cNvSpPr>
          <p:nvPr>
            <p:ph idx="1"/>
          </p:nvPr>
        </p:nvSpPr>
        <p:spPr>
          <a:xfrm>
            <a:off x="-1" y="1143000"/>
            <a:ext cx="5029201" cy="2819400"/>
          </a:xfrm>
        </p:spPr>
        <p:txBody>
          <a:bodyPr>
            <a:normAutofit fontScale="92500" lnSpcReduction="10000"/>
          </a:bodyPr>
          <a:lstStyle/>
          <a:p>
            <a:r>
              <a:rPr lang="en-US" sz="2800" dirty="0" smtClean="0"/>
              <a:t>-Age of Exploration = 5 powerful countries/families</a:t>
            </a:r>
          </a:p>
          <a:p>
            <a:r>
              <a:rPr lang="en-US" sz="2800" dirty="0"/>
              <a:t>	</a:t>
            </a:r>
            <a:r>
              <a:rPr lang="en-US" sz="2800" dirty="0" smtClean="0"/>
              <a:t>*England – The Tudors</a:t>
            </a:r>
          </a:p>
          <a:p>
            <a:r>
              <a:rPr lang="en-US" sz="2800" dirty="0"/>
              <a:t>	</a:t>
            </a:r>
            <a:r>
              <a:rPr lang="en-US" sz="2800" dirty="0" smtClean="0"/>
              <a:t>*France – The Bourbons</a:t>
            </a:r>
          </a:p>
          <a:p>
            <a:r>
              <a:rPr lang="en-US" sz="2800" dirty="0"/>
              <a:t>	</a:t>
            </a:r>
            <a:r>
              <a:rPr lang="en-US" sz="2800" dirty="0" smtClean="0"/>
              <a:t>*Spain – The Hapsburgs</a:t>
            </a:r>
          </a:p>
          <a:p>
            <a:r>
              <a:rPr lang="en-US" sz="2800" dirty="0"/>
              <a:t>	</a:t>
            </a:r>
            <a:r>
              <a:rPr lang="en-US" sz="2800" dirty="0" smtClean="0"/>
              <a:t>*Prussia – The Hohenzollerns</a:t>
            </a:r>
          </a:p>
          <a:p>
            <a:r>
              <a:rPr lang="en-US" sz="2800" dirty="0"/>
              <a:t>	</a:t>
            </a:r>
            <a:r>
              <a:rPr lang="en-US" sz="2800" dirty="0" smtClean="0"/>
              <a:t>*Russia – The Romanovs</a:t>
            </a:r>
          </a:p>
          <a:p>
            <a:endParaRPr lang="en-US" sz="2800" dirty="0"/>
          </a:p>
          <a:p>
            <a:endParaRPr lang="en-US" sz="2000" dirty="0"/>
          </a:p>
        </p:txBody>
      </p:sp>
      <p:pic>
        <p:nvPicPr>
          <p:cNvPr id="6" name="Picture 5"/>
          <p:cNvPicPr>
            <a:picLocks noChangeAspect="1"/>
          </p:cNvPicPr>
          <p:nvPr/>
        </p:nvPicPr>
        <p:blipFill>
          <a:blip r:embed="rId3"/>
          <a:stretch>
            <a:fillRect/>
          </a:stretch>
        </p:blipFill>
        <p:spPr>
          <a:xfrm>
            <a:off x="1943100" y="3925285"/>
            <a:ext cx="5410200" cy="2932715"/>
          </a:xfrm>
          <a:prstGeom prst="rect">
            <a:avLst/>
          </a:prstGeom>
        </p:spPr>
      </p:pic>
      <p:pic>
        <p:nvPicPr>
          <p:cNvPr id="7" name="Picture 6"/>
          <p:cNvPicPr>
            <a:picLocks noChangeAspect="1"/>
          </p:cNvPicPr>
          <p:nvPr/>
        </p:nvPicPr>
        <p:blipFill>
          <a:blip r:embed="rId4"/>
          <a:stretch>
            <a:fillRect/>
          </a:stretch>
        </p:blipFill>
        <p:spPr>
          <a:xfrm>
            <a:off x="1943100" y="3911145"/>
            <a:ext cx="5410200" cy="2921736"/>
          </a:xfrm>
          <a:prstGeom prst="rect">
            <a:avLst/>
          </a:prstGeom>
        </p:spPr>
      </p:pic>
      <p:sp>
        <p:nvSpPr>
          <p:cNvPr id="8" name="Rectangle 7"/>
          <p:cNvSpPr/>
          <p:nvPr/>
        </p:nvSpPr>
        <p:spPr>
          <a:xfrm>
            <a:off x="4648200" y="1143000"/>
            <a:ext cx="4572000" cy="2062103"/>
          </a:xfrm>
          <a:prstGeom prst="rect">
            <a:avLst/>
          </a:prstGeom>
        </p:spPr>
        <p:txBody>
          <a:bodyPr>
            <a:spAutoFit/>
          </a:bodyPr>
          <a:lstStyle/>
          <a:p>
            <a:pPr algn="ctr"/>
            <a:r>
              <a:rPr lang="en-US" sz="3200" dirty="0" smtClean="0"/>
              <a:t>Large </a:t>
            </a:r>
            <a:r>
              <a:rPr lang="en-US" sz="3200" dirty="0"/>
              <a:t>Standing armies = Balance of Power in Europe</a:t>
            </a:r>
          </a:p>
          <a:p>
            <a:pPr algn="ctr"/>
            <a:r>
              <a:rPr lang="en-US" sz="3200" dirty="0" smtClean="0"/>
              <a:t>*</a:t>
            </a:r>
            <a:r>
              <a:rPr lang="en-US" sz="3200" dirty="0"/>
              <a:t>No more feudal </a:t>
            </a:r>
            <a:r>
              <a:rPr lang="en-US" sz="3200" dirty="0" smtClean="0"/>
              <a:t>armies*</a:t>
            </a:r>
            <a:endParaRPr lang="en-US" sz="3200" dirty="0"/>
          </a:p>
        </p:txBody>
      </p:sp>
    </p:spTree>
    <p:extLst>
      <p:ext uri="{BB962C8B-B14F-4D97-AF65-F5344CB8AC3E}">
        <p14:creationId xmlns:p14="http://schemas.microsoft.com/office/powerpoint/2010/main" val="26433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655</Words>
  <Application>Microsoft Office PowerPoint</Application>
  <PresentationFormat>On-screen Show (4:3)</PresentationFormat>
  <Paragraphs>112</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Tunga</vt:lpstr>
      <vt:lpstr>Wingdings</vt:lpstr>
      <vt:lpstr>Wingdings 2</vt:lpstr>
      <vt:lpstr>Office Theme</vt:lpstr>
      <vt:lpstr>10th WORLD Studies 10.31.17</vt:lpstr>
      <vt:lpstr>Concept formation STEP #3</vt:lpstr>
      <vt:lpstr>OUR definition </vt:lpstr>
      <vt:lpstr>OUR definition </vt:lpstr>
      <vt:lpstr>OUR LABEL…</vt:lpstr>
      <vt:lpstr>Concept formation STEP #4</vt:lpstr>
      <vt:lpstr>PowerPoint Presentation</vt:lpstr>
      <vt:lpstr>A power vacuum…Why?</vt:lpstr>
      <vt:lpstr>Age of Absolutism</vt:lpstr>
      <vt:lpstr>PowerPoint Presentation</vt:lpstr>
      <vt:lpstr>PowerPoint Presentation</vt:lpstr>
      <vt:lpstr>Let’s look at more in-depth examples</vt:lpstr>
      <vt:lpstr>Let’s look at more in-depth examples</vt:lpstr>
      <vt:lpstr>Europe torn apart by religious conflict following the Reformation(s)</vt:lpstr>
      <vt:lpstr>Religious strife</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10.08.14</dc:title>
  <dc:creator>Windows User</dc:creator>
  <cp:lastModifiedBy>Steen, Matthew    SHS - Staff</cp:lastModifiedBy>
  <cp:revision>46</cp:revision>
  <dcterms:created xsi:type="dcterms:W3CDTF">2014-10-08T20:51:17Z</dcterms:created>
  <dcterms:modified xsi:type="dcterms:W3CDTF">2017-10-31T19:51:27Z</dcterms:modified>
</cp:coreProperties>
</file>