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5" r:id="rId2"/>
    <p:sldId id="26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3655B-DBD9-4656-8789-F6D84303113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2ABDB-5331-4AAA-8305-4FC03CBF5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4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1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E175-F07D-4651-9E57-997369DF0E5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67EC-0EA1-418C-9B4F-892288A02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E175-F07D-4651-9E57-997369DF0E5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67EC-0EA1-418C-9B4F-892288A02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E175-F07D-4651-9E57-997369DF0E5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67EC-0EA1-418C-9B4F-892288A02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E175-F07D-4651-9E57-997369DF0E5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67EC-0EA1-418C-9B4F-892288A02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E175-F07D-4651-9E57-997369DF0E5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67EC-0EA1-418C-9B4F-892288A02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E175-F07D-4651-9E57-997369DF0E5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67EC-0EA1-418C-9B4F-892288A02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E175-F07D-4651-9E57-997369DF0E5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67EC-0EA1-418C-9B4F-892288A02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E175-F07D-4651-9E57-997369DF0E5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67EC-0EA1-418C-9B4F-892288A02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E175-F07D-4651-9E57-997369DF0E5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67EC-0EA1-418C-9B4F-892288A02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E175-F07D-4651-9E57-997369DF0E5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67EC-0EA1-418C-9B4F-892288A02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E175-F07D-4651-9E57-997369DF0E5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67EC-0EA1-418C-9B4F-892288A02F34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764E175-F07D-4651-9E57-997369DF0E5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039E67EC-0EA1-418C-9B4F-892288A02F34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>
            <a:normAutofit/>
          </a:bodyPr>
          <a:lstStyle/>
          <a:p>
            <a:pPr marL="484188" algn="ctr" eaLnBrk="1" hangingPunct="1"/>
            <a:r>
              <a:rPr lang="en-US" altLang="en-US" sz="4400" b="1" i="1" u="sng" dirty="0" smtClean="0">
                <a:latin typeface="Calibri "/>
                <a:cs typeface="Tunga" pitchFamily="34" charset="0"/>
              </a:rPr>
              <a:t>IB Psych 11/07/17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6000" b="1" dirty="0" smtClean="0"/>
              <a:t>Nothing</a:t>
            </a:r>
            <a:endParaRPr lang="en-US" sz="6000" b="1" dirty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u="sng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Writing Implement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Notes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273050" indent="-27305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CLOA 1-12</a:t>
            </a:r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038601" y="1219200"/>
            <a:ext cx="5105400" cy="6858000"/>
          </a:xfrm>
        </p:spPr>
        <p:txBody>
          <a:bodyPr rtlCol="0">
            <a:normAutofit fontScale="70000" lnSpcReduction="2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b="1" u="sng" dirty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b="1" u="sng" dirty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b="1" u="sng" dirty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b="1" u="sng" dirty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400" b="1" u="sng" dirty="0" smtClean="0"/>
              <a:t>Today’s Agenda: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4400" b="1" dirty="0" err="1" smtClean="0"/>
              <a:t>Donder’s</a:t>
            </a:r>
            <a:r>
              <a:rPr lang="en-US" sz="4400" b="1" dirty="0" smtClean="0"/>
              <a:t> </a:t>
            </a:r>
            <a:r>
              <a:rPr lang="en-US" sz="4400" b="1" dirty="0"/>
              <a:t>Subtraction Method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4400" b="1" dirty="0" smtClean="0"/>
              <a:t>CLOA Intro</a:t>
            </a:r>
          </a:p>
          <a:p>
            <a:pPr marL="914400" lvl="1" indent="-457200">
              <a:buFont typeface="Wingdings" pitchFamily="2" charset="2"/>
              <a:buChar char="Ø"/>
              <a:defRPr/>
            </a:pPr>
            <a:r>
              <a:rPr lang="en-US" sz="4200" b="1" dirty="0" smtClean="0"/>
              <a:t>Principles</a:t>
            </a:r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4400" b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b="1" u="sng" dirty="0" smtClean="0"/>
              <a:t>HW:</a:t>
            </a:r>
            <a:endParaRPr lang="en-US" sz="4400" b="1" dirty="0" smtClean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400" b="1" dirty="0" smtClean="0"/>
              <a:t>None</a:t>
            </a:r>
            <a:endParaRPr lang="en-US" sz="4400" b="1" u="sng" dirty="0" smtClean="0">
              <a:solidFill>
                <a:srgbClr val="FF0000"/>
              </a:solidFill>
            </a:endParaRPr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900" b="1" dirty="0" smtClean="0"/>
          </a:p>
          <a:p>
            <a:pPr marL="914400" lvl="1" indent="-457200">
              <a:buFont typeface="Wingdings" pitchFamily="2" charset="2"/>
              <a:buChar char="Ø"/>
              <a:defRPr/>
            </a:pPr>
            <a:endParaRPr lang="en-US" sz="8400" b="1" dirty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500" b="1" u="sng" dirty="0" smtClean="0"/>
          </a:p>
          <a:p>
            <a:pPr marL="457200" lvl="1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9200" b="1" dirty="0" smtClean="0"/>
          </a:p>
        </p:txBody>
      </p:sp>
    </p:spTree>
    <p:extLst>
      <p:ext uri="{BB962C8B-B14F-4D97-AF65-F5344CB8AC3E}">
        <p14:creationId xmlns:p14="http://schemas.microsoft.com/office/powerpoint/2010/main" val="34687721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boat…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361"/>
            <a:ext cx="7296355" cy="70723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the point?   </a:t>
            </a:r>
            <a:endParaRPr lang="en-US" sz="2800" dirty="0"/>
          </a:p>
        </p:txBody>
      </p:sp>
      <p:pic>
        <p:nvPicPr>
          <p:cNvPr id="1026" name="Picture 2" descr="http://www.clipartbest.com/cliparts/eTM/Apq/eTMApqEXc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1" t="5004" r="12630" b="7015"/>
          <a:stretch/>
        </p:blipFill>
        <p:spPr bwMode="auto">
          <a:xfrm>
            <a:off x="7086600" y="8907"/>
            <a:ext cx="2057400" cy="238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0" y="2286000"/>
            <a:ext cx="9143999" cy="4038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What does your background have to do with what shape(s) you drew?</a:t>
            </a:r>
          </a:p>
          <a:p>
            <a:r>
              <a:rPr lang="en-US" sz="2800" dirty="0" smtClean="0"/>
              <a:t>Do you have experiences with a boat?</a:t>
            </a:r>
          </a:p>
          <a:p>
            <a:r>
              <a:rPr lang="en-US" sz="2800" dirty="0" smtClean="0"/>
              <a:t>Do you spend time on a boat?</a:t>
            </a:r>
          </a:p>
          <a:p>
            <a:r>
              <a:rPr lang="en-US" sz="2800" dirty="0" smtClean="0"/>
              <a:t>Think of schema as your previous knowledge…based on what?!?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19887" y="5943600"/>
            <a:ext cx="3853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Uhhh</a:t>
            </a:r>
            <a:r>
              <a:rPr lang="en-US" sz="2800" dirty="0" smtClean="0"/>
              <a:t>, </a:t>
            </a:r>
            <a:r>
              <a:rPr lang="en-US" sz="2800" b="1" i="1" u="sng" dirty="0"/>
              <a:t>everything</a:t>
            </a:r>
            <a:r>
              <a:rPr lang="en-US" sz="2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8186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496455"/>
          </a:xfrm>
        </p:spPr>
        <p:txBody>
          <a:bodyPr/>
          <a:lstStyle/>
          <a:p>
            <a:pPr algn="ctr"/>
            <a:r>
              <a:rPr lang="en-US" dirty="0" smtClean="0"/>
              <a:t>Shall we play a game?</a:t>
            </a:r>
            <a:endParaRPr lang="en-US" dirty="0"/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0" y="13716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Partner up with someone </a:t>
            </a:r>
            <a:r>
              <a:rPr lang="en-US" u="sng" dirty="0" smtClean="0"/>
              <a:t>NOT</a:t>
            </a:r>
            <a:r>
              <a:rPr lang="en-US" dirty="0" smtClean="0"/>
              <a:t> at your table group…determine who is partner #1 &amp; partner #2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8194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Partner 1—you will write a “C” over every capitalized letter</a:t>
            </a:r>
          </a:p>
          <a:p>
            <a:r>
              <a:rPr lang="en-US" dirty="0" smtClean="0"/>
              <a:t>Partner 2—you will time partner 1 (Record the time…) </a:t>
            </a:r>
            <a:r>
              <a:rPr lang="en-US" b="1" u="sng" dirty="0" smtClean="0"/>
              <a:t>Switch!</a:t>
            </a:r>
            <a:endParaRPr lang="en-US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4571999" y="2819400"/>
            <a:ext cx="45657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Partner 1—put </a:t>
            </a:r>
            <a:r>
              <a:rPr lang="en-US" b="1" dirty="0"/>
              <a:t>a C over every </a:t>
            </a:r>
            <a:r>
              <a:rPr lang="en-US" b="1" dirty="0" smtClean="0"/>
              <a:t>capitalized </a:t>
            </a:r>
            <a:r>
              <a:rPr lang="en-US" b="1" u="sng" dirty="0"/>
              <a:t>consonant</a:t>
            </a:r>
            <a:r>
              <a:rPr lang="en-US" b="1" dirty="0"/>
              <a:t>, and a V over every capitalized </a:t>
            </a:r>
            <a:r>
              <a:rPr lang="en-US" b="1" u="sng" dirty="0"/>
              <a:t>vowel</a:t>
            </a:r>
            <a:r>
              <a:rPr lang="en-US" b="1" dirty="0"/>
              <a:t>. Vowels are A, E, I, O, and U. No w's or Y's have been capitalized in order to avoid confusion.</a:t>
            </a:r>
            <a:endParaRPr lang="en-US" b="1" dirty="0" smtClean="0"/>
          </a:p>
          <a:p>
            <a:r>
              <a:rPr lang="en-US" b="1" dirty="0" smtClean="0"/>
              <a:t>Partner 2—you will time partner 1 (Record the time…) </a:t>
            </a:r>
            <a:r>
              <a:rPr lang="en-US" b="1" u="sng" dirty="0"/>
              <a:t>Switch!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4495800"/>
            <a:ext cx="441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Partner 1—put </a:t>
            </a:r>
            <a:r>
              <a:rPr lang="en-US" b="1" dirty="0"/>
              <a:t>a C over every </a:t>
            </a:r>
            <a:r>
              <a:rPr lang="en-US" b="1" dirty="0" smtClean="0"/>
              <a:t>capitalized </a:t>
            </a:r>
            <a:r>
              <a:rPr lang="en-US" b="1" u="sng" dirty="0"/>
              <a:t>consonant</a:t>
            </a:r>
            <a:r>
              <a:rPr lang="en-US" b="1" dirty="0"/>
              <a:t>, and a V over every capitalized </a:t>
            </a:r>
            <a:r>
              <a:rPr lang="en-US" b="1" u="sng" dirty="0"/>
              <a:t>vowel</a:t>
            </a:r>
            <a:r>
              <a:rPr lang="en-US" b="1" dirty="0"/>
              <a:t>. However, if the capitalized vowel is an E, please put an X over the letter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Partner 2—you will time partner 1 (Record the time…) </a:t>
            </a:r>
            <a:r>
              <a:rPr lang="en-US" b="1" u="sng" dirty="0"/>
              <a:t>Switch!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02086" y="5257800"/>
            <a:ext cx="46419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LET’S CHART THE RESULTS…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34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496455"/>
          </a:xfrm>
        </p:spPr>
        <p:txBody>
          <a:bodyPr/>
          <a:lstStyle/>
          <a:p>
            <a:pPr algn="ctr"/>
            <a:r>
              <a:rPr lang="en-US" sz="4400" dirty="0" err="1" smtClean="0"/>
              <a:t>Donder’s</a:t>
            </a:r>
            <a:r>
              <a:rPr lang="en-US" sz="4400" dirty="0" smtClean="0"/>
              <a:t> Subtractive Method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143000"/>
            <a:ext cx="86868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Differing levels of </a:t>
            </a:r>
            <a:r>
              <a:rPr lang="en-US" sz="3200" b="1" u="sng" dirty="0" smtClean="0"/>
              <a:t>cognitive tasks</a:t>
            </a:r>
            <a:r>
              <a:rPr lang="en-US" sz="3200" dirty="0" smtClean="0"/>
              <a:t>:</a:t>
            </a:r>
          </a:p>
          <a:p>
            <a:endParaRPr lang="en-US" sz="3200" dirty="0"/>
          </a:p>
          <a:p>
            <a:pPr marL="800100" lvl="1" indent="-342900">
              <a:buFont typeface="+mj-lt"/>
              <a:buAutoNum type="arabicPeriod"/>
            </a:pPr>
            <a:r>
              <a:rPr lang="en-US" sz="3200" dirty="0"/>
              <a:t> a simple reaction time </a:t>
            </a:r>
            <a:r>
              <a:rPr lang="en-US" sz="3200" dirty="0" smtClean="0"/>
              <a:t>task</a:t>
            </a:r>
            <a:endParaRPr lang="en-US" sz="3200" dirty="0"/>
          </a:p>
          <a:p>
            <a:pPr marL="800100" lvl="1" indent="-342900">
              <a:buFont typeface="+mj-lt"/>
              <a:buAutoNum type="arabicPeriod"/>
            </a:pPr>
            <a:r>
              <a:rPr lang="en-US" sz="3200" dirty="0"/>
              <a:t> </a:t>
            </a:r>
            <a:r>
              <a:rPr lang="en-US" sz="3200" dirty="0" smtClean="0"/>
              <a:t>a </a:t>
            </a:r>
            <a:r>
              <a:rPr lang="en-US" sz="3200" dirty="0"/>
              <a:t>discrimination reaction time </a:t>
            </a:r>
            <a:r>
              <a:rPr lang="en-US" sz="3200" dirty="0" smtClean="0"/>
              <a:t>task</a:t>
            </a:r>
            <a:endParaRPr lang="en-US" sz="3200" dirty="0"/>
          </a:p>
          <a:p>
            <a:pPr marL="800100" lvl="1" indent="-342900">
              <a:buFont typeface="+mj-lt"/>
              <a:buAutoNum type="arabicPeriod"/>
            </a:pPr>
            <a:r>
              <a:rPr lang="en-US" sz="3200" dirty="0"/>
              <a:t> </a:t>
            </a:r>
            <a:r>
              <a:rPr lang="en-US" sz="3200" dirty="0" smtClean="0"/>
              <a:t>a </a:t>
            </a:r>
            <a:r>
              <a:rPr lang="en-US" sz="3200" dirty="0"/>
              <a:t>choice reaction time </a:t>
            </a:r>
            <a:r>
              <a:rPr lang="en-US" sz="3200" dirty="0" smtClean="0"/>
              <a:t>task</a:t>
            </a:r>
            <a:endParaRPr lang="en-US" sz="3200" dirty="0"/>
          </a:p>
          <a:p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 smtClean="0"/>
              <a:t>The hypothesis was that at each level of task, the amount of time needed in order to complete the task would increase…let’s compare to our results.</a:t>
            </a:r>
            <a:endParaRPr lang="en-US" sz="32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533400"/>
            <a:ext cx="7125113" cy="1066799"/>
          </a:xfrm>
        </p:spPr>
        <p:txBody>
          <a:bodyPr/>
          <a:lstStyle/>
          <a:p>
            <a:r>
              <a:rPr lang="en-US" dirty="0" smtClean="0"/>
              <a:t>Principles of Cognitive Level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7361"/>
            <a:ext cx="9144000" cy="505063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Mental process can and should be studied scientifically</a:t>
            </a:r>
          </a:p>
          <a:p>
            <a:pPr marL="400050" lvl="1" indent="0">
              <a:buNone/>
            </a:pPr>
            <a:r>
              <a:rPr lang="en-US" sz="3200" b="1" dirty="0" smtClean="0"/>
              <a:t>(1A.  Humans </a:t>
            </a:r>
            <a:r>
              <a:rPr lang="en-US" sz="3200" b="1" dirty="0"/>
              <a:t>are active information processors</a:t>
            </a:r>
            <a:r>
              <a:rPr lang="en-US" sz="3200" b="1" dirty="0" smtClean="0"/>
              <a:t>.)</a:t>
            </a:r>
            <a:endParaRPr lang="en-US" sz="3400" b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Mental representations/process guide behavior</a:t>
            </a:r>
          </a:p>
          <a:p>
            <a:pPr marL="742950" indent="-742950">
              <a:buFont typeface="+mj-lt"/>
              <a:buAutoNum type="arabicPeriod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6755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b="1" u="sng" dirty="0" smtClean="0"/>
              <a:t>Mental processes can and should be studied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7361"/>
            <a:ext cx="9144000" cy="4593439"/>
          </a:xfrm>
        </p:spPr>
        <p:txBody>
          <a:bodyPr>
            <a:noAutofit/>
          </a:bodyPr>
          <a:lstStyle/>
          <a:p>
            <a:r>
              <a:rPr lang="en-US" sz="2800" dirty="0" smtClean="0"/>
              <a:t>Viewing mental processes in terms of </a:t>
            </a:r>
            <a:r>
              <a:rPr lang="en-US" sz="2800" b="1" i="1" u="sng" dirty="0" smtClean="0"/>
              <a:t>information-processing</a:t>
            </a:r>
            <a:r>
              <a:rPr lang="en-US" sz="2800" dirty="0" smtClean="0"/>
              <a:t> has made it possible to formulate </a:t>
            </a:r>
            <a:r>
              <a:rPr lang="en-US" sz="2800" b="1" i="1" u="sng" dirty="0" smtClean="0"/>
              <a:t>testable theories</a:t>
            </a:r>
            <a:r>
              <a:rPr lang="en-US" sz="2800" b="1" i="1" dirty="0" smtClean="0"/>
              <a:t> </a:t>
            </a:r>
            <a:r>
              <a:rPr lang="en-US" sz="2800" dirty="0" smtClean="0"/>
              <a:t>about unobservable </a:t>
            </a:r>
            <a:r>
              <a:rPr lang="en-US" sz="2800" b="1" i="1" u="sng" dirty="0" smtClean="0"/>
              <a:t>cognitive structures and process</a:t>
            </a:r>
          </a:p>
          <a:p>
            <a:r>
              <a:rPr lang="en-US" sz="2800" dirty="0" smtClean="0"/>
              <a:t>Such models or theories can be tested by conventional scientific methods </a:t>
            </a:r>
            <a:r>
              <a:rPr lang="en-US" sz="2000" dirty="0" smtClean="0"/>
              <a:t>(laboratory experiments, brain-imaging studies) </a:t>
            </a:r>
            <a:r>
              <a:rPr lang="en-US" sz="2800" b="1" i="1" u="sng" dirty="0" smtClean="0"/>
              <a:t>without having to rely on introspection</a:t>
            </a:r>
            <a:r>
              <a:rPr lang="en-US" sz="2800" dirty="0" smtClean="0"/>
              <a:t> for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73209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b="1" u="sng" dirty="0" smtClean="0"/>
              <a:t>Mental Representations Guide Behavior</a:t>
            </a:r>
            <a:endParaRPr lang="en-US" b="1" u="sng" dirty="0"/>
          </a:p>
        </p:txBody>
      </p:sp>
      <p:sp>
        <p:nvSpPr>
          <p:cNvPr id="4" name="Rectangle 3"/>
          <p:cNvSpPr/>
          <p:nvPr/>
        </p:nvSpPr>
        <p:spPr>
          <a:xfrm>
            <a:off x="1620713" y="1676400"/>
            <a:ext cx="5902578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Algerian" pitchFamily="82" charset="0"/>
              </a:rPr>
              <a:t>SCHEMA</a:t>
            </a:r>
            <a:endParaRPr lang="en-US" sz="115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2766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From the Greek, “</a:t>
            </a:r>
            <a:r>
              <a:rPr lang="en-US" sz="2800" dirty="0" err="1" smtClean="0"/>
              <a:t>skhema</a:t>
            </a:r>
            <a:r>
              <a:rPr lang="en-US" sz="2800" dirty="0" smtClean="0"/>
              <a:t>” meaning “form” or “figure”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4196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 smtClean="0"/>
              <a:t>A mental representation of knowledge…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 smtClean="0"/>
              <a:t>Mental structures which organize our knowledge…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 smtClean="0"/>
              <a:t>Viewing “reality” through the lens of our schema…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913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4" y="767636"/>
            <a:ext cx="7125112" cy="4051437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Simple directions…</a:t>
            </a:r>
          </a:p>
          <a:p>
            <a:r>
              <a:rPr lang="en-US" sz="4800" dirty="0" smtClean="0"/>
              <a:t>Are you ready…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3646438"/>
            <a:ext cx="685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Draw a boat.</a:t>
            </a:r>
          </a:p>
          <a:p>
            <a:pPr algn="ctr"/>
            <a:r>
              <a:rPr lang="en-US" sz="4800" dirty="0"/>
              <a:t>60 seconds…GO!</a:t>
            </a:r>
          </a:p>
        </p:txBody>
      </p:sp>
    </p:spTree>
    <p:extLst>
      <p:ext uri="{BB962C8B-B14F-4D97-AF65-F5344CB8AC3E}">
        <p14:creationId xmlns:p14="http://schemas.microsoft.com/office/powerpoint/2010/main" val="301275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361"/>
            <a:ext cx="7296355" cy="40514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Share with your partner(s)</a:t>
            </a:r>
          </a:p>
          <a:p>
            <a:r>
              <a:rPr lang="en-US" sz="2800" dirty="0" smtClean="0"/>
              <a:t>What kind of boat did you draw?</a:t>
            </a:r>
          </a:p>
          <a:p>
            <a:r>
              <a:rPr lang="en-US" sz="2800" dirty="0" smtClean="0"/>
              <a:t>Why did you draw that boat? </a:t>
            </a:r>
          </a:p>
          <a:p>
            <a:r>
              <a:rPr lang="en-US" sz="2800" dirty="0" smtClean="0"/>
              <a:t>What do you notice about your drawings?</a:t>
            </a:r>
            <a:endParaRPr lang="en-US" sz="2800" dirty="0"/>
          </a:p>
        </p:txBody>
      </p:sp>
      <p:pic>
        <p:nvPicPr>
          <p:cNvPr id="1026" name="Picture 2" descr="http://www.clipartbest.com/cliparts/eTM/Apq/eTMApqEXc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1" t="5004" r="12630" b="7015"/>
          <a:stretch/>
        </p:blipFill>
        <p:spPr bwMode="auto">
          <a:xfrm>
            <a:off x="6677891" y="142504"/>
            <a:ext cx="2161309" cy="250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36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r>
              <a:rPr lang="en-US" dirty="0" smtClean="0"/>
              <a:t>Is this the boat you pictured in your </a:t>
            </a:r>
            <a:r>
              <a:rPr lang="en-US" i="1" dirty="0" smtClean="0"/>
              <a:t>MIND?</a:t>
            </a:r>
            <a:endParaRPr lang="en-US" dirty="0"/>
          </a:p>
        </p:txBody>
      </p:sp>
      <p:pic>
        <p:nvPicPr>
          <p:cNvPr id="2050" name="Picture 2" descr="Image result for strange bo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227"/>
            <a:ext cx="9144000" cy="535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boa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227"/>
            <a:ext cx="9113982" cy="531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strange boa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0664"/>
            <a:ext cx="9144000" cy="5367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strange boat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9422"/>
            <a:ext cx="9144000" cy="5358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8" descr="data:image/gif;base64,R0lGODlhAQABAAAAACH5BAEKAAEALAAAAAABAAEAAAICTAEAOw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gif;base64,R0lGODlhAQABAAAAACH5BAEKAAEALAAAAAABAAEAAAICTAEAOw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0" name="Picture 12" descr="Image result for strange boat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3202"/>
            <a:ext cx="9144000" cy="538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40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2055</TotalTime>
  <Words>435</Words>
  <Application>Microsoft Office PowerPoint</Application>
  <PresentationFormat>On-screen Show (4:3)</PresentationFormat>
  <Paragraphs>82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MS PGothic</vt:lpstr>
      <vt:lpstr>Algerian</vt:lpstr>
      <vt:lpstr>Arial</vt:lpstr>
      <vt:lpstr>Calibri</vt:lpstr>
      <vt:lpstr>Calibri </vt:lpstr>
      <vt:lpstr>Courier New</vt:lpstr>
      <vt:lpstr>Trebuchet MS</vt:lpstr>
      <vt:lpstr>Tunga</vt:lpstr>
      <vt:lpstr>Verdana</vt:lpstr>
      <vt:lpstr>Wingdings</vt:lpstr>
      <vt:lpstr>Wingdings 2</vt:lpstr>
      <vt:lpstr>Autumn</vt:lpstr>
      <vt:lpstr>IB Psych 11/07/17</vt:lpstr>
      <vt:lpstr>Shall we play a game?</vt:lpstr>
      <vt:lpstr>Donder’s Subtractive Method</vt:lpstr>
      <vt:lpstr>Principles of Cognitive Level of Analysis</vt:lpstr>
      <vt:lpstr>Mental processes can and should be studied</vt:lpstr>
      <vt:lpstr>Mental Representations Guide Behavior</vt:lpstr>
      <vt:lpstr>Let’ Experiment</vt:lpstr>
      <vt:lpstr>Next step</vt:lpstr>
      <vt:lpstr>Is this the boat you pictured in your MIND?</vt:lpstr>
      <vt:lpstr>Your boat…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</dc:title>
  <dc:creator>Windows User</dc:creator>
  <cp:lastModifiedBy>Steen, Matthew    SHS - Staff</cp:lastModifiedBy>
  <cp:revision>35</cp:revision>
  <dcterms:created xsi:type="dcterms:W3CDTF">2015-09-04T21:36:59Z</dcterms:created>
  <dcterms:modified xsi:type="dcterms:W3CDTF">2017-11-07T19:12:41Z</dcterms:modified>
</cp:coreProperties>
</file>