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81" r:id="rId2"/>
    <p:sldId id="256" r:id="rId3"/>
    <p:sldId id="284" r:id="rId4"/>
    <p:sldId id="257" r:id="rId5"/>
    <p:sldId id="285" r:id="rId6"/>
    <p:sldId id="258" r:id="rId7"/>
    <p:sldId id="259" r:id="rId8"/>
    <p:sldId id="272" r:id="rId9"/>
    <p:sldId id="273" r:id="rId10"/>
    <p:sldId id="274" r:id="rId11"/>
    <p:sldId id="275" r:id="rId12"/>
    <p:sldId id="260" r:id="rId13"/>
    <p:sldId id="276" r:id="rId14"/>
    <p:sldId id="26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535CD3-A4EA-49FA-BFCB-2AF04339F1B1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D3C4659-2EA3-4506-8539-17BCC5E8E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35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4E39E8B-B371-4832-AAEF-8F46DEA9A32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028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47550-ACD7-496F-866A-76E81A87F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35BFD-B562-448E-B0AC-679ABE9EC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D159-7A4F-4185-ACC7-749B6EE8D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5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C4C9F-A656-40C8-AE4D-DC99E4698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2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78A36-A22C-466C-AC16-021C41F0B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5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C7B6-FF09-44AA-BCF8-6C9BAEC02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7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00E59-7D26-475B-80A0-95F5659D0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4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BB604-0E28-4539-BC07-DD521810E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2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2AC0F-90A1-43E5-85EE-D97C933D6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0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C6614-6F6C-4A2A-B531-4AC89D304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3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BFF42-FA82-4EC3-BF3A-40A08F9C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4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100000">
              <a:schemeClr val="accent4">
                <a:lumMod val="10000"/>
              </a:schemeClr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5A14F88-0EAC-4D27-85C3-FB5854B7A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qCFSg5xSw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IPmSR--Bkt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10</a:t>
            </a:r>
            <a:r>
              <a:rPr lang="en-US" sz="3600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Euro Studies </a:t>
            </a:r>
            <a:r>
              <a:rPr lang="en-US" sz="3600" dirty="0" smtClean="0">
                <a:solidFill>
                  <a:srgbClr val="FF0000"/>
                </a:solidFill>
                <a:cs typeface="Tunga" pitchFamily="34" charset="0"/>
              </a:rPr>
              <a:t>11.7.17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486400"/>
          </a:xfrm>
        </p:spPr>
        <p:txBody>
          <a:bodyPr>
            <a:normAutofit fontScale="92500" lnSpcReduction="10000"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u="sng" dirty="0" smtClean="0"/>
              <a:t>Turn in:</a:t>
            </a:r>
            <a:endParaRPr lang="en-US" sz="3600" b="1" dirty="0"/>
          </a:p>
          <a:p>
            <a:pPr marL="457200" lvl="1" indent="0">
              <a:buFont typeface="Wingdings" pitchFamily="2" charset="2"/>
              <a:buChar char="Ø"/>
              <a:defRPr/>
            </a:pPr>
            <a:r>
              <a:rPr lang="en-US" sz="2000" b="1" dirty="0" smtClean="0"/>
              <a:t>CRA 16.5 (stamp)</a:t>
            </a:r>
            <a:endParaRPr lang="en-US" sz="1600" b="1" dirty="0"/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/>
              <a:t>STAMP SHEET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/>
              <a:t>Planner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/>
              <a:t>Pen/pencil, 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/>
              <a:t>NOTES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/>
              <a:t>Monarch Chart, Map of Europe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u="sng" dirty="0" smtClean="0"/>
              <a:t>Today’s objective: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/>
              <a:t>I can describe how England’s history of monarchs differs from other European nations during Absolutism.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u="sng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419600" y="1143000"/>
            <a:ext cx="4724400" cy="5257800"/>
          </a:xfrm>
        </p:spPr>
        <p:txBody>
          <a:bodyPr>
            <a:normAutofit fontScale="92500" lnSpcReduction="10000"/>
          </a:bodyPr>
          <a:lstStyle/>
          <a:p>
            <a:pPr marL="57150" indent="0" eaLnBrk="1" hangingPunct="1">
              <a:buFont typeface="Wingdings" pitchFamily="2" charset="2"/>
              <a:buNone/>
              <a:defRPr/>
            </a:pPr>
            <a:r>
              <a:rPr lang="en-US" sz="2800" b="1" u="sng" dirty="0" smtClean="0"/>
              <a:t>Today’s Agenda:</a:t>
            </a:r>
          </a:p>
          <a:p>
            <a:pPr indent="-285750">
              <a:buFont typeface="Wingdings" pitchFamily="2" charset="2"/>
              <a:buChar char="Ø"/>
              <a:defRPr/>
            </a:pPr>
            <a:r>
              <a:rPr lang="en-US" sz="2800" b="1" i="1" dirty="0" smtClean="0"/>
              <a:t>England: </a:t>
            </a:r>
            <a:r>
              <a:rPr lang="en-US" sz="1400" b="1" i="1" dirty="0" smtClean="0"/>
              <a:t>(End of Tudors) </a:t>
            </a:r>
            <a:r>
              <a:rPr lang="en-US" sz="2800" b="1" i="1" dirty="0" smtClean="0"/>
              <a:t>Stuart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James I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Charles I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Oliver Cromwell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Charles II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James II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William and Mary</a:t>
            </a:r>
          </a:p>
          <a:p>
            <a:pPr marL="57150" indent="0">
              <a:buFont typeface="Wingdings" pitchFamily="2" charset="2"/>
              <a:buNone/>
              <a:defRPr/>
            </a:pPr>
            <a:endParaRPr lang="en-US" sz="2800" b="1" i="1" dirty="0" smtClean="0"/>
          </a:p>
          <a:p>
            <a:pPr marL="57150" indent="0"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57150" indent="0" eaLnBrk="1" hangingPunct="1">
              <a:buFont typeface="Wingdings" pitchFamily="2" charset="2"/>
              <a:buNone/>
              <a:defRPr/>
            </a:pPr>
            <a:r>
              <a:rPr lang="en-US" sz="2800" b="1" u="sng" dirty="0" smtClean="0"/>
              <a:t>HW:</a:t>
            </a:r>
          </a:p>
          <a:p>
            <a:pPr marL="514350" indent="-457200" eaLnBrk="1" hangingPunct="1">
              <a:buFont typeface="Wingdings" pitchFamily="2" charset="2"/>
              <a:buChar char="Ø"/>
              <a:defRPr/>
            </a:pPr>
            <a:r>
              <a:rPr lang="en-US" sz="2800" b="1" dirty="0" smtClean="0"/>
              <a:t>Let’s </a:t>
            </a:r>
            <a:r>
              <a:rPr lang="en-US" sz="2800" b="1" dirty="0" smtClean="0"/>
              <a:t>see how it goes…who am I kidding—no HW</a:t>
            </a:r>
            <a:endParaRPr lang="en-US" sz="2800" b="1" dirty="0" smtClean="0"/>
          </a:p>
          <a:p>
            <a:pPr marL="457200" lvl="1" indent="0">
              <a:defRPr/>
            </a:pPr>
            <a:endParaRPr lang="en-US" sz="2000" b="1" dirty="0" smtClean="0"/>
          </a:p>
          <a:p>
            <a:pPr marL="57150" indent="0">
              <a:defRPr/>
            </a:pPr>
            <a:endParaRPr lang="en-US" sz="2800" b="1" u="sng" dirty="0" smtClean="0"/>
          </a:p>
          <a:p>
            <a:pPr marL="1771650" lvl="3" indent="-457200">
              <a:defRPr/>
            </a:pPr>
            <a:endParaRPr lang="en-US" sz="1600" dirty="0" smtClean="0"/>
          </a:p>
          <a:p>
            <a:pPr marL="514350" indent="-457200">
              <a:defRPr/>
            </a:pPr>
            <a:endParaRPr 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http://www.talesofcuriosity.com/v/CromwellsHead/i/roundh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41148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English Civil War (1642-1649)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2 sides</a:t>
            </a:r>
          </a:p>
          <a:p>
            <a:pPr eaLnBrk="1" hangingPunct="1">
              <a:defRPr/>
            </a:pPr>
            <a:r>
              <a:rPr lang="en-US" sz="2800" dirty="0" smtClean="0"/>
              <a:t>Royalists—</a:t>
            </a:r>
            <a:r>
              <a:rPr lang="en-US" sz="2800" b="1" u="sng" dirty="0" smtClean="0"/>
              <a:t>Cavaliers</a:t>
            </a:r>
            <a:r>
              <a:rPr lang="en-US" sz="2800" dirty="0" smtClean="0"/>
              <a:t> were loyal to the King</a:t>
            </a:r>
          </a:p>
          <a:p>
            <a:pPr lvl="1" eaLnBrk="1" hangingPunct="1">
              <a:defRPr/>
            </a:pPr>
            <a:r>
              <a:rPr lang="en-US" sz="2400" dirty="0" smtClean="0"/>
              <a:t>Wealthy nobles, Flashy, long haired</a:t>
            </a:r>
          </a:p>
          <a:p>
            <a:pPr eaLnBrk="1" hangingPunct="1">
              <a:defRPr/>
            </a:pPr>
            <a:r>
              <a:rPr lang="en-US" sz="2800" dirty="0" smtClean="0"/>
              <a:t>Parliamentarians—</a:t>
            </a:r>
            <a:r>
              <a:rPr lang="en-US" sz="2800" b="1" u="sng" dirty="0" smtClean="0"/>
              <a:t>Roundheads </a:t>
            </a:r>
          </a:p>
          <a:p>
            <a:pPr lvl="1" eaLnBrk="1" hangingPunct="1">
              <a:defRPr/>
            </a:pPr>
            <a:r>
              <a:rPr lang="en-US" sz="2400" dirty="0" smtClean="0"/>
              <a:t>Were Puritan supporters of Parliament</a:t>
            </a:r>
          </a:p>
          <a:p>
            <a:pPr lvl="1" eaLnBrk="1" hangingPunct="1">
              <a:defRPr/>
            </a:pPr>
            <a:r>
              <a:rPr lang="en-US" sz="2400" dirty="0" smtClean="0"/>
              <a:t>Working class, middle class and Puritans</a:t>
            </a:r>
          </a:p>
        </p:txBody>
      </p:sp>
      <p:pic>
        <p:nvPicPr>
          <p:cNvPr id="10245" name="Picture 5" descr="http://www.pagecovers.com/covers/university/virginia_cavaliers_footb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05400"/>
            <a:ext cx="428625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http://t1.gstatic.com/images?q=tbn:ANd9GcSdBxj2bX2dHxKWvk4Go1IQCjNHik1cUDpg4QmjIc7Pgsc3oO2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http://t3.gstatic.com/images?q=tbn:ANd9GcSNzjbF-hgl5Rz5PU9tkXNaMhTJl8W9GyyeMDFCYRqfrNYD7e9F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2286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1" descr="http://media-cache-ak0.pinimg.com/736x/8b/50/9d/8b509dd2fcd95fa676d33ea456b4fbc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3146425"/>
            <a:ext cx="1843088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Oliver Cromwell and the New Model Army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Parliament forms a professional group of soldiers in February of 1645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Very well disciplined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Promotions based on merit, not class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Most members had strong </a:t>
            </a:r>
            <a:r>
              <a:rPr lang="en-US" b="1" u="sng" dirty="0" smtClean="0"/>
              <a:t>Puritan</a:t>
            </a:r>
            <a:r>
              <a:rPr lang="en-US" dirty="0" smtClean="0"/>
              <a:t> values—many saw as extremists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No drinking, cussing, women, gambling, etc.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Cavaliers eventually beaten by New Model Army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8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5029200"/>
            <a:ext cx="9067800" cy="12001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</a:rPr>
              <a:t>Ironically, Charles flees to Scots for help…they sell him to English Parliament!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King is executed 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200" y="1295400"/>
            <a:ext cx="90678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Parliament tries King Charles I for being a “tyrant, traitor, murderer, and public enemy.”</a:t>
            </a:r>
          </a:p>
          <a:p>
            <a:pPr eaLnBrk="1" hangingPunct="1">
              <a:defRPr/>
            </a:pPr>
            <a:r>
              <a:rPr lang="en-US" sz="3600" dirty="0" smtClean="0"/>
              <a:t>Was beheaded in January of 1649</a:t>
            </a:r>
          </a:p>
          <a:p>
            <a:pPr eaLnBrk="1" hangingPunct="1">
              <a:defRPr/>
            </a:pPr>
            <a:r>
              <a:rPr lang="en-US" sz="3600" dirty="0" smtClean="0"/>
              <a:t>Sent shock waves throughout Europe</a:t>
            </a:r>
          </a:p>
          <a:p>
            <a:pPr eaLnBrk="1" hangingPunct="1">
              <a:defRPr/>
            </a:pPr>
            <a:r>
              <a:rPr lang="en-US" sz="3600" dirty="0" smtClean="0"/>
              <a:t>If a monarch in England can be killed, a monarch can be killed in any country.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58674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Execution of Charles I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57200" y="1828800"/>
            <a:ext cx="35814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hlinkClick r:id="rId3"/>
              </a:rPr>
              <a:t>1.  https://www.youtube.com/watch?v=tqCFSg5xSw4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hlinkClick r:id="rId3"/>
              </a:rPr>
              <a:t>2. </a:t>
            </a:r>
            <a:r>
              <a:rPr lang="en-US" altLang="en-US" sz="2800" dirty="0">
                <a:hlinkClick r:id="rId4"/>
              </a:rPr>
              <a:t>https://www.youtube.com/watch?v=IPmSR--</a:t>
            </a:r>
            <a:r>
              <a:rPr lang="en-US" altLang="en-US" sz="2800" dirty="0" smtClean="0">
                <a:hlinkClick r:id="rId4"/>
              </a:rPr>
              <a:t>BktE</a:t>
            </a:r>
            <a:endParaRPr lang="en-US" altLang="en-US" sz="2800" dirty="0" smtClean="0"/>
          </a:p>
          <a:p>
            <a:pPr>
              <a:spcBef>
                <a:spcPct val="50000"/>
              </a:spcBef>
            </a:pPr>
            <a:endParaRPr lang="en-US" altLang="en-US" sz="2800" dirty="0"/>
          </a:p>
          <a:p>
            <a:pPr>
              <a:spcBef>
                <a:spcPct val="50000"/>
              </a:spcBef>
            </a:pP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600" dirty="0" smtClean="0"/>
              <a:t>The English Civil War, Restoration and Glorious Revolution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59" y="369233"/>
            <a:ext cx="3772391" cy="648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09" y="16164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James (VI) I (Stuart)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90600"/>
            <a:ext cx="53340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500" dirty="0" smtClean="0"/>
              <a:t>James I (rule 1603 – 1625)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 smtClean="0"/>
              <a:t>Took over for Elizabeth I (The last of the Tudors…even though James is Henry VII’s GG Grandson)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 smtClean="0"/>
              <a:t>“The state of monarchy. . . is the </a:t>
            </a:r>
            <a:r>
              <a:rPr lang="en-US" sz="2500" dirty="0" err="1" smtClean="0"/>
              <a:t>supremest</a:t>
            </a:r>
            <a:r>
              <a:rPr lang="en-US" sz="2500" dirty="0" smtClean="0"/>
              <a:t> thing upon earth:  for Kings are not only God’s lieutenants upon earth, and sit upon throne, </a:t>
            </a:r>
            <a:br>
              <a:rPr lang="en-US" sz="2500" dirty="0" smtClean="0"/>
            </a:br>
            <a:r>
              <a:rPr lang="en-US" sz="2500" dirty="0" smtClean="0"/>
              <a:t>but even by God himself they are called Gods.”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 smtClean="0"/>
              <a:t>“ Kings are justly called gods, for that they exercise a manner or resemblance of divine power upon earth.”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 smtClean="0"/>
              <a:t>Responsible for King James Version of the Bible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27159" y="5943600"/>
            <a:ext cx="3765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 should remember him from our DROK discussion…(and Macbeth!)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29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7655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09" y="16164"/>
            <a:ext cx="9141691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James (VI) I (Stuart) 1603-25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66800"/>
            <a:ext cx="60960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500" dirty="0" smtClean="0"/>
              <a:t>C’mon, man!  Why two sets of Roman numerals again?!?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5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 smtClean="0"/>
              <a:t>Check out the dates…connection to anything in LA???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5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 smtClean="0"/>
              <a:t>Elizabeth I never married…meaning there is no “issue,” right?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5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 smtClean="0"/>
              <a:t>James VI of Scotland…becomes James I of England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 smtClean="0"/>
              <a:t>Son of Mary Queen of Scots—Scottish Rebellion (beheaded as a threat to the Catholic Church in England)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 smtClean="0"/>
              <a:t>1605—Gunpowder Plot (Jesuit Treason)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27159" y="5943600"/>
            <a:ext cx="376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 should remember him from our DROK readings…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29308" y="-76200"/>
            <a:ext cx="5103091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Gunpowder Plot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66800"/>
            <a:ext cx="53340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1605—Gunpowder Plot (Jesuit Treason)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Guy Fawkes Background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Fought for Catholic Spain in the 80 Years War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Spanish Netherlands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Petitioned Philip III to wage war against England and the “heretic” on the throne.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To be “Drawn and Quartered” (</a:t>
            </a:r>
            <a:r>
              <a:rPr lang="en-US" sz="2400" dirty="0" err="1" smtClean="0"/>
              <a:t>soooo</a:t>
            </a:r>
            <a:r>
              <a:rPr lang="en-US" sz="2400" dirty="0" smtClean="0"/>
              <a:t> Medieval!) but why?!?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1606—a public day of thanksgiving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The Thanksgiving Act (repealed in 1859)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200" dirty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312" y="1828800"/>
            <a:ext cx="3536688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311" y="1828800"/>
            <a:ext cx="3539619" cy="502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1626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5103091" y="0"/>
            <a:ext cx="4040909" cy="18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/>
              <a:t>“Remember, remember the 5</a:t>
            </a:r>
            <a:r>
              <a:rPr lang="en-US" sz="3200" baseline="30000" dirty="0"/>
              <a:t>th</a:t>
            </a:r>
            <a:r>
              <a:rPr lang="en-US" sz="3200" dirty="0"/>
              <a:t> of November”</a:t>
            </a:r>
            <a:endParaRPr lang="en-US" sz="3200" kern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607313" y="1828800"/>
            <a:ext cx="3536687" cy="517064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4">
                    <a:lumMod val="10000"/>
                  </a:schemeClr>
                </a:solidFill>
              </a:rPr>
              <a:t>"And to the End this unfeigned Thankfulness may never be forgotten, but be had in a perpetual Remembrance, that all Ages to come may yield Praises to his Divine Majesty for the same, and have in Memory this joyful Day of </a:t>
            </a:r>
            <a:r>
              <a:rPr lang="en-US" sz="2600" dirty="0" smtClean="0">
                <a:solidFill>
                  <a:schemeClr val="accent4">
                    <a:lumMod val="10000"/>
                  </a:schemeClr>
                </a:solidFill>
              </a:rPr>
              <a:t>Deliverance...”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9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Charles I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14400"/>
            <a:ext cx="84582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Son of James</a:t>
            </a:r>
          </a:p>
          <a:p>
            <a:pPr eaLnBrk="1" hangingPunct="1">
              <a:defRPr/>
            </a:pPr>
            <a:r>
              <a:rPr lang="en-US" sz="2800" dirty="0" smtClean="0"/>
              <a:t>Took over for James in 1625</a:t>
            </a:r>
          </a:p>
          <a:p>
            <a:pPr eaLnBrk="1" hangingPunct="1">
              <a:defRPr/>
            </a:pPr>
            <a:r>
              <a:rPr lang="en-US" sz="2800" dirty="0" smtClean="0"/>
              <a:t>He needs money to fight wars,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but Parliament won’t give it to him. He dissolves it. </a:t>
            </a:r>
          </a:p>
          <a:p>
            <a:pPr eaLnBrk="1" hangingPunct="1">
              <a:defRPr/>
            </a:pPr>
            <a:r>
              <a:rPr lang="en-US" sz="2800" dirty="0" smtClean="0"/>
              <a:t>1628- He really needs money. Parliament forced him to sign the </a:t>
            </a:r>
            <a:r>
              <a:rPr lang="en-US" sz="2800" b="1" i="1" u="sng" dirty="0" smtClean="0"/>
              <a:t>Petition of Right</a:t>
            </a:r>
            <a:r>
              <a:rPr lang="en-US" sz="2800" dirty="0" smtClean="0"/>
              <a:t>, a document that granted rights to citizens</a:t>
            </a:r>
          </a:p>
          <a:p>
            <a:pPr eaLnBrk="1" hangingPunct="1">
              <a:defRPr/>
            </a:pPr>
            <a:r>
              <a:rPr lang="en-US" sz="2800" dirty="0" smtClean="0"/>
              <a:t>King could not imprison people without just cause, levy taxes without parliament’s consent, quarter soldiers in private homes, impose martial law (military rule) in peacetime</a:t>
            </a:r>
          </a:p>
          <a:p>
            <a:pPr lvl="1" eaLnBrk="1" hangingPunct="1">
              <a:defRPr/>
            </a:pPr>
            <a:r>
              <a:rPr lang="en-US" sz="2400" dirty="0" smtClean="0"/>
              <a:t>Any of those rights sound familiar?!?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"/>
            <a:ext cx="2133600" cy="246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After the P.O.R.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295400"/>
            <a:ext cx="884555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Charles signs the P.O.R. and then does not honor it.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If he agrees to the P.O.R. he would be admitting that the law is more powerful than him.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Refuses to call Parliament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Taxes the people heavily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Makes many enemies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English Civil War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371600"/>
            <a:ext cx="884555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Charles I tries to get Scottish to follow Anglican Prayer Book—KJB issue perhaps?</a:t>
            </a:r>
          </a:p>
          <a:p>
            <a:pPr eaLnBrk="1" hangingPunct="1">
              <a:defRPr/>
            </a:pPr>
            <a:r>
              <a:rPr lang="en-US" sz="3600" dirty="0" smtClean="0"/>
              <a:t>Scots get mad, form an army, threaten to invade England</a:t>
            </a:r>
          </a:p>
          <a:p>
            <a:pPr eaLnBrk="1" hangingPunct="1">
              <a:defRPr/>
            </a:pPr>
            <a:r>
              <a:rPr lang="en-US" sz="3600" dirty="0" smtClean="0"/>
              <a:t>Charles needs money to fight the Scots</a:t>
            </a:r>
          </a:p>
          <a:p>
            <a:pPr eaLnBrk="1" hangingPunct="1">
              <a:defRPr/>
            </a:pPr>
            <a:r>
              <a:rPr lang="en-US" sz="3600" dirty="0" smtClean="0"/>
              <a:t>He can only get money by calling Parliament</a:t>
            </a:r>
          </a:p>
          <a:p>
            <a:pPr lvl="1" eaLnBrk="1" hangingPunct="1">
              <a:defRPr/>
            </a:pPr>
            <a:r>
              <a:rPr lang="en-US" sz="3200" dirty="0" smtClean="0"/>
              <a:t>Parliament hasn’t been called for 11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Long Parliament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143000"/>
            <a:ext cx="884555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/>
              <a:t>Parliament meets from 1640-1653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/>
              <a:t>Parliament tries to pass laws limiting the power of the King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/>
              <a:t>This makes Charles mad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/>
              <a:t>He tries to arrest several leaders of Parliament, but they escaped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/>
              <a:t>People of London get angry—let’s get him!!!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/>
              <a:t>Charles flees to Northern England to raise an army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892</TotalTime>
  <Words>713</Words>
  <Application>Microsoft Office PowerPoint</Application>
  <PresentationFormat>On-screen Show (4:3)</PresentationFormat>
  <Paragraphs>115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Tunga</vt:lpstr>
      <vt:lpstr>Wingdings</vt:lpstr>
      <vt:lpstr>Wingdings 2</vt:lpstr>
      <vt:lpstr>Glass Layers</vt:lpstr>
      <vt:lpstr>10th Euro Studies 11.7.17</vt:lpstr>
      <vt:lpstr>The English Civil War, Restoration and Glorious Revolution </vt:lpstr>
      <vt:lpstr>James (VI) I (Stuart)</vt:lpstr>
      <vt:lpstr>James (VI) I (Stuart) 1603-25</vt:lpstr>
      <vt:lpstr>Gunpowder Plot</vt:lpstr>
      <vt:lpstr>Charles I</vt:lpstr>
      <vt:lpstr>After the P.O.R.</vt:lpstr>
      <vt:lpstr>English Civil War</vt:lpstr>
      <vt:lpstr>The Long Parliament</vt:lpstr>
      <vt:lpstr>English Civil War (1642-1649) </vt:lpstr>
      <vt:lpstr>Oliver Cromwell and the New Model Army</vt:lpstr>
      <vt:lpstr>PowerPoint Presentation</vt:lpstr>
      <vt:lpstr>The King is executed </vt:lpstr>
      <vt:lpstr>The Execution of Charles 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English Civil War, Restoration and Glorious Revolution</dc:title>
  <dc:creator>dwoolley</dc:creator>
  <cp:lastModifiedBy>Steen, Matthew    SHS - Staff</cp:lastModifiedBy>
  <cp:revision>33</cp:revision>
  <dcterms:created xsi:type="dcterms:W3CDTF">2006-11-08T20:08:28Z</dcterms:created>
  <dcterms:modified xsi:type="dcterms:W3CDTF">2017-11-07T22:55:16Z</dcterms:modified>
</cp:coreProperties>
</file>