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4" r:id="rId3"/>
    <p:sldId id="265" r:id="rId4"/>
    <p:sldId id="266" r:id="rId5"/>
    <p:sldId id="267" r:id="rId6"/>
    <p:sldId id="269" r:id="rId7"/>
    <p:sldId id="273" r:id="rId8"/>
    <p:sldId id="268" r:id="rId9"/>
    <p:sldId id="274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DDA63-73C2-45D9-997B-F21CE1C39ACF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14CE7-4B82-47CD-874F-6DC1B8C4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DCAFAB-1CA7-4989-83A0-E389FAF95C2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7A687-3195-43BE-AE2B-133AE60BBDB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F8A5-4623-413D-9BCC-49380DB3EB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qCFSg5xSw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dBPf6P332u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World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11.09.17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 lnSpcReduction="1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457200" lvl="1" indent="0">
              <a:buFont typeface="Wingdings" pitchFamily="2" charset="2"/>
              <a:buChar char="Ø"/>
              <a:defRPr/>
            </a:pPr>
            <a:r>
              <a:rPr lang="en-US" sz="2000" b="1" dirty="0" smtClean="0"/>
              <a:t>16.3 (Stamp)</a:t>
            </a:r>
            <a:endParaRPr lang="en-US" sz="1600" b="1" dirty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Planner, 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Pen/pencil, 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Monarch Chart, Map of Europe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NOTES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b="1" dirty="0" smtClean="0"/>
              <a:t>I can describe how England’s history of monarchs differs from other European nations during Absolutism.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>
            <a:normAutofit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buFont typeface="Wingdings" pitchFamily="2" charset="2"/>
              <a:buChar char="Ø"/>
              <a:defRPr/>
            </a:pPr>
            <a:r>
              <a:rPr lang="en-US" sz="2800" b="1" i="1" dirty="0" smtClean="0"/>
              <a:t>England: </a:t>
            </a:r>
            <a:r>
              <a:rPr lang="en-US" sz="1400" b="1" i="1" dirty="0" smtClean="0"/>
              <a:t>(End of Tudors) </a:t>
            </a:r>
            <a:r>
              <a:rPr lang="en-US" sz="2800" b="1" i="1" dirty="0" smtClean="0"/>
              <a:t>Stuart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James 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Charles 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Oliver Cromwell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Charles II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James II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800" b="1" i="1" dirty="0" smtClean="0"/>
              <a:t>William and Mary</a:t>
            </a:r>
          </a:p>
          <a:p>
            <a:pPr marL="57150" indent="0">
              <a:buFont typeface="Wingdings" pitchFamily="2" charset="2"/>
              <a:buNone/>
              <a:defRPr/>
            </a:pPr>
            <a:endParaRPr lang="en-US" sz="2800" b="1" i="1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14350" indent="-457200" eaLnBrk="1" hangingPunct="1">
              <a:buFont typeface="Wingdings" pitchFamily="2" charset="2"/>
              <a:buChar char="Ø"/>
              <a:defRPr/>
            </a:pPr>
            <a:r>
              <a:rPr lang="en-US" sz="2800" b="1" dirty="0" smtClean="0"/>
              <a:t>None</a:t>
            </a:r>
          </a:p>
          <a:p>
            <a:pPr marL="457200" lvl="1" indent="0">
              <a:defRPr/>
            </a:pPr>
            <a:endParaRPr lang="en-US" sz="2000" b="1" dirty="0" smtClean="0"/>
          </a:p>
          <a:p>
            <a:pPr marL="57150" indent="0">
              <a:defRPr/>
            </a:pP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7" y="3054063"/>
            <a:ext cx="8242506" cy="749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and Execution of Charles I:  </a:t>
            </a:r>
            <a:r>
              <a:rPr lang="en-US" altLang="en-US" dirty="0">
                <a:hlinkClick r:id="rId3"/>
              </a:rPr>
              <a:t>https://www.youtube.com/watch?v=tqCFSg5xSw4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747" y="54864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Oliver Cromwell Song</a:t>
            </a:r>
            <a:r>
              <a:rPr lang="en-US" dirty="0"/>
              <a:t>: 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www.youtube.com/watch?v=dBPf6P332uM</a:t>
            </a:r>
            <a:endParaRPr lang="en-US" dirty="0" smtClean="0"/>
          </a:p>
          <a:p>
            <a:endParaRPr lang="en-US" alt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42964"/>
            <a:ext cx="31242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3803936"/>
            <a:ext cx="3124200" cy="30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2209800"/>
            <a:ext cx="6934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solidFill>
                  <a:schemeClr val="tx2"/>
                </a:solidFill>
              </a:rPr>
              <a:t>William III of Orange and Queen Mary </a:t>
            </a:r>
            <a:endParaRPr lang="en-US" altLang="en-US" sz="4000" dirty="0" smtClean="0">
              <a:solidFill>
                <a:schemeClr val="tx2"/>
              </a:solidFill>
            </a:endParaRPr>
          </a:p>
          <a:p>
            <a:pPr algn="ctr"/>
            <a:r>
              <a:rPr lang="en-US" altLang="en-US" sz="4000" dirty="0" smtClean="0">
                <a:solidFill>
                  <a:schemeClr val="tx2"/>
                </a:solidFill>
              </a:rPr>
              <a:t>(</a:t>
            </a:r>
            <a:r>
              <a:rPr lang="en-US" altLang="en-US" sz="4000" dirty="0">
                <a:solidFill>
                  <a:schemeClr val="tx2"/>
                </a:solidFill>
              </a:rPr>
              <a:t>rule 1689 – 1702)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09600"/>
            <a:ext cx="960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</a:t>
            </a:r>
            <a:r>
              <a:rPr lang="en-US" sz="4000" dirty="0">
                <a:solidFill>
                  <a:srgbClr val="FC7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Glorious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(and </a:t>
            </a:r>
            <a:r>
              <a:rPr lang="en-US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bloodless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</a:t>
            </a:r>
            <a:r>
              <a:rPr lang="en-US" sz="4000" dirty="0">
                <a:solidFill>
                  <a:srgbClr val="FC7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Revolution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219200"/>
            <a:ext cx="59436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900" b="1" dirty="0" smtClean="0"/>
              <a:t>Parliament invites James II </a:t>
            </a:r>
            <a:r>
              <a:rPr lang="en-US" sz="2900" b="1" u="sng" dirty="0" smtClean="0"/>
              <a:t>Protestant</a:t>
            </a:r>
            <a:r>
              <a:rPr lang="en-US" sz="2900" b="1" dirty="0" smtClean="0"/>
              <a:t> daughter, Mary and her husband William  to rule England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900" b="1" dirty="0" smtClean="0"/>
              <a:t>But…they </a:t>
            </a:r>
            <a:r>
              <a:rPr lang="en-US" sz="2900" b="1" i="1" dirty="0" smtClean="0"/>
              <a:t>must</a:t>
            </a:r>
            <a:r>
              <a:rPr lang="en-US" sz="2900" b="1" dirty="0" smtClean="0"/>
              <a:t> obey parliament’s wishes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900" b="1" dirty="0" smtClean="0"/>
              <a:t>They accept James II flees (they did bring a large army with them…)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900" b="1" dirty="0" smtClean="0"/>
              <a:t>Divine Right to Rule is </a:t>
            </a:r>
            <a:r>
              <a:rPr lang="en-US" sz="2900" b="1" i="1" dirty="0" smtClean="0"/>
              <a:t>DEAD (in England)!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900" b="1" dirty="0" smtClean="0"/>
              <a:t>Will &amp; Mary sign Bill of Rights to signal their “okay”</a:t>
            </a:r>
            <a:endParaRPr lang="en-US" sz="2900" b="1" dirty="0"/>
          </a:p>
        </p:txBody>
      </p:sp>
      <p:pic>
        <p:nvPicPr>
          <p:cNvPr id="22534" name="Picture 6" descr="Will and mary of 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1676400"/>
            <a:ext cx="3133725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76200" y="914400"/>
            <a:ext cx="8991600" cy="5257800"/>
          </a:xfrm>
          <a:prstGeom prst="vertic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4400" dirty="0">
                <a:latin typeface="Lucida Handwriting" pitchFamily="66" charset="0"/>
              </a:rPr>
              <a:t>We, William and Mary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dirty="0">
                <a:latin typeface="Lucida Handwriting" pitchFamily="66" charset="0"/>
              </a:rPr>
              <a:t>Of Orange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dirty="0">
                <a:latin typeface="Lucida Handwriting" pitchFamily="66" charset="0"/>
              </a:rPr>
              <a:t>Do hereby recognize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dirty="0">
                <a:solidFill>
                  <a:srgbClr val="3333FF"/>
                </a:solidFill>
                <a:latin typeface="Lucida Handwriting" pitchFamily="66" charset="0"/>
              </a:rPr>
              <a:t>Parliament</a:t>
            </a:r>
            <a:r>
              <a:rPr lang="en-US" altLang="en-US" sz="4400" dirty="0">
                <a:latin typeface="Lucida Handwriting" pitchFamily="66" charset="0"/>
              </a:rPr>
              <a:t> as the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4400" dirty="0">
                <a:latin typeface="Lucida Handwriting" pitchFamily="66" charset="0"/>
              </a:rPr>
              <a:t>Real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English Bill of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Rights(1689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990600"/>
            <a:ext cx="6324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700" b="1" dirty="0"/>
              <a:t>Ratified revolution of 1688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700" b="1" dirty="0"/>
              <a:t>Ensures that Parliament will now and forever be superior to the monarchy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700" b="1" dirty="0"/>
              <a:t>King had to call parliament </a:t>
            </a:r>
            <a:r>
              <a:rPr lang="en-US" sz="2700" b="1" dirty="0" smtClean="0"/>
              <a:t>regularly</a:t>
            </a:r>
            <a:endParaRPr lang="en-US" sz="27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700" b="1" dirty="0"/>
              <a:t>Parliament controlled spending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700" b="1" dirty="0"/>
              <a:t>King couldn’t interfere with Parliament or dissolve it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700" b="1" dirty="0"/>
              <a:t>No </a:t>
            </a:r>
            <a:r>
              <a:rPr lang="en-US" sz="2700" b="1" u="sng" dirty="0"/>
              <a:t>Catholic</a:t>
            </a:r>
            <a:r>
              <a:rPr lang="en-US" sz="2700" b="1" dirty="0"/>
              <a:t> could sit on the throne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700" b="1" dirty="0"/>
              <a:t>Trial by Jury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700" b="1" dirty="0"/>
              <a:t>No excessive fines or cruel and unusual punishment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700" b="1" dirty="0"/>
              <a:t>Habeas corpus- couldn’t throw someone in jail without charging them with a specific crime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669" y="1295400"/>
            <a:ext cx="26019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ivil%2520War%2520Essay%2520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34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These issues over how power is wielded is in response to the fear instilled by one word: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23775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Tyranny</a:t>
            </a:r>
            <a:endParaRPr lang="en-US" sz="4000" dirty="0"/>
          </a:p>
          <a:p>
            <a:pPr algn="ctr"/>
            <a:r>
              <a:rPr lang="en-US" sz="4000" dirty="0" smtClean="0"/>
              <a:t>From Greek </a:t>
            </a:r>
            <a:r>
              <a:rPr lang="en-US" sz="4000" i="1" dirty="0" err="1" smtClean="0"/>
              <a:t>tyrannia</a:t>
            </a:r>
            <a:r>
              <a:rPr lang="en-US" sz="4000" i="1" dirty="0" smtClean="0"/>
              <a:t> </a:t>
            </a:r>
            <a:r>
              <a:rPr lang="en-US" sz="4000" dirty="0" smtClean="0"/>
              <a:t>“rule of a tyrant, absolute power,”  from </a:t>
            </a:r>
            <a:r>
              <a:rPr lang="en-US" sz="4000" i="1" dirty="0" err="1" smtClean="0"/>
              <a:t>tyrannos</a:t>
            </a:r>
            <a:r>
              <a:rPr lang="en-US" sz="4000" dirty="0" smtClean="0"/>
              <a:t> “master.”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276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This also originated the division of British politics through the time of the American Revolution.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30707"/>
            <a:ext cx="30819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Whigs:</a:t>
            </a:r>
          </a:p>
          <a:p>
            <a:pPr algn="ctr"/>
            <a:r>
              <a:rPr lang="en-US" sz="2800" dirty="0" smtClean="0"/>
              <a:t>Those that were opposed to Catholic rule/influence, as well as absolute monarchy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4230707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Tories:</a:t>
            </a:r>
          </a:p>
          <a:p>
            <a:pPr algn="ctr"/>
            <a:r>
              <a:rPr lang="en-US" sz="3200" dirty="0" smtClean="0"/>
              <a:t>Those that were loyal to the power of the crown, and the RMC (Church)</a:t>
            </a:r>
            <a:endParaRPr lang="en-US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943" y="4148743"/>
            <a:ext cx="2709257" cy="27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England is now a Constitutional/limited monarchy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Absolute Monarchy- monarch who has complete authority over the government and lives of the people he or she governs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u="sng" dirty="0" smtClean="0"/>
              <a:t>Constitutional</a:t>
            </a:r>
            <a:r>
              <a:rPr lang="en-US" dirty="0" smtClean="0"/>
              <a:t> or </a:t>
            </a:r>
            <a:r>
              <a:rPr lang="en-US" b="1" u="sng" dirty="0" smtClean="0"/>
              <a:t>limited</a:t>
            </a:r>
            <a:r>
              <a:rPr lang="en-US" dirty="0" smtClean="0"/>
              <a:t> monarchy- monarch whose power is limited by a constitution or legislative body</a:t>
            </a:r>
          </a:p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Created, at least in part, because of the fear that England </a:t>
            </a:r>
            <a:r>
              <a:rPr lang="en-US" b="1" dirty="0"/>
              <a:t>would become merely a satellite state, under the control of an all-powerful Catholic monarch.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/>
              <a:t>Also led to: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19200"/>
            <a:ext cx="9144000" cy="4525963"/>
          </a:xfrm>
        </p:spPr>
        <p:txBody>
          <a:bodyPr>
            <a:noAutofit/>
          </a:bodyPr>
          <a:lstStyle/>
          <a:p>
            <a:pPr fontAlgn="t"/>
            <a:r>
              <a:rPr lang="en-US" sz="3600" dirty="0"/>
              <a:t>the Bank of England </a:t>
            </a:r>
            <a:r>
              <a:rPr lang="en-US" sz="3600" dirty="0" smtClean="0"/>
              <a:t>being founded in </a:t>
            </a:r>
            <a:r>
              <a:rPr lang="en-US" sz="3600" dirty="0"/>
              <a:t>1694 </a:t>
            </a:r>
          </a:p>
          <a:p>
            <a:pPr fontAlgn="t"/>
            <a:r>
              <a:rPr lang="en-US" sz="3600" dirty="0" smtClean="0"/>
              <a:t>greater </a:t>
            </a:r>
            <a:r>
              <a:rPr lang="en-US" sz="3600" dirty="0"/>
              <a:t>scrutiny of crown expenditure through parliamentary committees of accounts. </a:t>
            </a:r>
            <a:endParaRPr lang="en-US" sz="3600" dirty="0" smtClean="0"/>
          </a:p>
          <a:p>
            <a:pPr fontAlgn="t"/>
            <a:r>
              <a:rPr lang="en-US" sz="3600" dirty="0" smtClean="0"/>
              <a:t>The </a:t>
            </a:r>
            <a:r>
              <a:rPr lang="en-US" sz="3600" dirty="0"/>
              <a:t>bureaucracy required to harvest all this money grew exponentially too</a:t>
            </a:r>
            <a:r>
              <a:rPr lang="en-US" sz="3600" dirty="0" smtClean="0"/>
              <a:t>.</a:t>
            </a:r>
          </a:p>
          <a:p>
            <a:pPr fontAlgn="t"/>
            <a:r>
              <a:rPr lang="en-US" sz="3600" dirty="0" smtClean="0"/>
              <a:t>the </a:t>
            </a:r>
            <a:r>
              <a:rPr lang="en-US" sz="3600" dirty="0"/>
              <a:t>growth of slavery by ending the Royal African Company’s monopoly on the trade in 1698</a:t>
            </a:r>
          </a:p>
        </p:txBody>
      </p:sp>
    </p:spTree>
    <p:extLst>
      <p:ext uri="{BB962C8B-B14F-4D97-AF65-F5344CB8AC3E}">
        <p14:creationId xmlns:p14="http://schemas.microsoft.com/office/powerpoint/2010/main" val="39299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457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Lucida Handwriting</vt:lpstr>
      <vt:lpstr>Tunga</vt:lpstr>
      <vt:lpstr>Wingdings</vt:lpstr>
      <vt:lpstr>Wingdings 2</vt:lpstr>
      <vt:lpstr>Office Theme</vt:lpstr>
      <vt:lpstr>10th World Studies 11.09.17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England is now a Constitutional/limited monarchy</vt:lpstr>
      <vt:lpstr>Also led to:</vt:lpstr>
      <vt:lpstr>PowerPoint Presentation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World Studies 10.29.15</dc:title>
  <dc:creator>Windows User</dc:creator>
  <cp:lastModifiedBy>Steen, Matthew    SHS - Staff</cp:lastModifiedBy>
  <cp:revision>14</cp:revision>
  <dcterms:created xsi:type="dcterms:W3CDTF">2015-10-29T21:23:39Z</dcterms:created>
  <dcterms:modified xsi:type="dcterms:W3CDTF">2017-11-09T22:58:02Z</dcterms:modified>
</cp:coreProperties>
</file>