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  <p:sldMasterId id="2147483672" r:id="rId2"/>
  </p:sldMasterIdLst>
  <p:notesMasterIdLst>
    <p:notesMasterId r:id="rId24"/>
  </p:notesMasterIdLst>
  <p:sldIdLst>
    <p:sldId id="271" r:id="rId3"/>
    <p:sldId id="272" r:id="rId4"/>
    <p:sldId id="273" r:id="rId5"/>
    <p:sldId id="274" r:id="rId6"/>
    <p:sldId id="275" r:id="rId7"/>
    <p:sldId id="277" r:id="rId8"/>
    <p:sldId id="27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</p:sldIdLst>
  <p:sldSz cx="13004800" cy="9753600"/>
  <p:notesSz cx="6858000" cy="9144000"/>
  <p:embeddedFontLst>
    <p:embeddedFont>
      <p:font typeface="Merriweather Sans" panose="020B0604020202020204" charset="0"/>
      <p:italic r:id="rId25"/>
      <p:boldItalic r:id="rId26"/>
    </p:embeddedFont>
    <p:embeddedFont>
      <p:font typeface="ＭＳ Ｐゴシック" panose="020B0600070205080204" pitchFamily="34" charset="-128"/>
      <p:regular r:id="rId27"/>
    </p:embeddedFont>
    <p:embeddedFont>
      <p:font typeface="Calibri" panose="020F0502020204030204" pitchFamily="34" charset="0"/>
      <p:regular r:id="rId28"/>
      <p:bold r:id="rId29"/>
      <p:italic r:id="rId30"/>
      <p:boldItalic r:id="rId31"/>
    </p:embeddedFont>
    <p:embeddedFont>
      <p:font typeface="Belleza" panose="020B0604020202020204" charset="0"/>
      <p:regular r:id="rId32"/>
    </p:embeddedFont>
    <p:embeddedFont>
      <p:font typeface="Tunga" panose="020B0502040204020203" pitchFamily="34" charset="0"/>
      <p:regular r:id="rId33"/>
      <p:bold r:id="rId34"/>
    </p:embeddedFont>
    <p:embeddedFont>
      <p:font typeface="Verdana" panose="020B0604030504040204" pitchFamily="34" charset="0"/>
      <p:regular r:id="rId35"/>
      <p:bold r:id="rId36"/>
      <p:italic r:id="rId37"/>
      <p:boldItalic r:id="rId38"/>
    </p:embeddedFont>
    <p:embeddedFont>
      <p:font typeface="Palatino" panose="02040602050305020304" pitchFamily="18" charset="0"/>
      <p:regular r:id="rId39"/>
      <p:bold r:id="rId40"/>
      <p:italic r:id="rId41"/>
      <p:boldItalic r:id="rId4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234" y="7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2.fntdata"/><Relationship Id="rId39" Type="http://schemas.openxmlformats.org/officeDocument/2006/relationships/font" Target="fonts/font15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10.fntdata"/><Relationship Id="rId42" Type="http://schemas.openxmlformats.org/officeDocument/2006/relationships/font" Target="fonts/font18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38" Type="http://schemas.openxmlformats.org/officeDocument/2006/relationships/font" Target="fonts/font14.fntdata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5.fntdata"/><Relationship Id="rId41" Type="http://schemas.openxmlformats.org/officeDocument/2006/relationships/font" Target="fonts/font1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font" Target="fonts/font13.fntdata"/><Relationship Id="rId40" Type="http://schemas.openxmlformats.org/officeDocument/2006/relationships/font" Target="fonts/font16.fntdata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4.fntdata"/><Relationship Id="rId36" Type="http://schemas.openxmlformats.org/officeDocument/2006/relationships/font" Target="fonts/font12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7.fntdata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font" Target="fonts/font11.fntdata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1pPr>
            <a:lvl2pPr marL="457200" marR="0" lvl="1" indent="228600" algn="l" rtl="0">
              <a:spcBef>
                <a:spcPts val="0"/>
              </a:spcBef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914400" marR="0" lvl="2" indent="457200" algn="l" rtl="0">
              <a:spcBef>
                <a:spcPts val="0"/>
              </a:spcBef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371600" marR="0" lvl="3" indent="685800" algn="l" rtl="0">
              <a:spcBef>
                <a:spcPts val="0"/>
              </a:spcBef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1828800" marR="0" lvl="4" indent="914400" algn="l" rtl="0">
              <a:spcBef>
                <a:spcPts val="0"/>
              </a:spcBef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286000" marR="0" lvl="5" indent="1143000" algn="l" rtl="0">
              <a:spcBef>
                <a:spcPts val="0"/>
              </a:spcBef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2743200" marR="0" lvl="6" indent="1371600" algn="l" rtl="0">
              <a:spcBef>
                <a:spcPts val="0"/>
              </a:spcBef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200400" marR="0" lvl="7" indent="1600200" algn="l" rtl="0">
              <a:spcBef>
                <a:spcPts val="0"/>
              </a:spcBef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3657600" marR="0" lvl="8" indent="1828800" algn="l" rtl="0">
              <a:spcBef>
                <a:spcPts val="0"/>
              </a:spcBef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769406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0" hangingPunct="0"/>
            <a:fld id="{E238459A-A4DE-4B7A-AAB6-FB1AF7FCFCE4}" type="slidenum">
              <a:rPr lang="en-US" altLang="en-US">
                <a:latin typeface="Calibri" panose="020F0502020204030204" pitchFamily="34" charset="0"/>
              </a:rPr>
              <a:pPr eaLnBrk="0" hangingPunct="0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7138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44500" y="3175000"/>
            <a:ext cx="12115799" cy="204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228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457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685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9144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11430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1371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1600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1828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44500" y="5346700"/>
            <a:ext cx="12115799" cy="1231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Clr>
                <a:srgbClr val="728FBC"/>
              </a:buClr>
              <a:buFont typeface="Palatino"/>
              <a:buNone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0" marR="0" lvl="1" indent="0" algn="ctr" rtl="0">
              <a:spcBef>
                <a:spcPts val="0"/>
              </a:spcBef>
              <a:buClr>
                <a:srgbClr val="728FBC"/>
              </a:buClr>
              <a:buFont typeface="Palatino"/>
              <a:buNone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0" marR="0" lvl="2" indent="0" algn="ctr" rtl="0">
              <a:spcBef>
                <a:spcPts val="0"/>
              </a:spcBef>
              <a:buClr>
                <a:srgbClr val="728FBC"/>
              </a:buClr>
              <a:buFont typeface="Palatino"/>
              <a:buNone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0" marR="0" lvl="3" indent="0" algn="ctr" rtl="0">
              <a:spcBef>
                <a:spcPts val="0"/>
              </a:spcBef>
              <a:buClr>
                <a:srgbClr val="728FBC"/>
              </a:buClr>
              <a:buFont typeface="Palatino"/>
              <a:buNone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0" marR="0" lvl="4" indent="0" algn="ctr" rtl="0">
              <a:spcBef>
                <a:spcPts val="0"/>
              </a:spcBef>
              <a:buClr>
                <a:srgbClr val="728FBC"/>
              </a:buClr>
              <a:buFont typeface="Palatino"/>
              <a:buNone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3049352" marR="0" lvl="5" indent="-304374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3404951" marR="0" lvl="6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760551" marR="0" lvl="7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4116151" marR="0" lvl="8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Bullets &amp; Photo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228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457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685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9144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11430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1371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1600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1828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44500" y="2374900"/>
            <a:ext cx="6565900" cy="65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838946" marR="0" lvl="0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1296146" marR="0" lvl="1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740646" marR="0" lvl="2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2197846" marR="0" lvl="3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655046" marR="0" lvl="4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3049352" marR="0" lvl="5" indent="-304374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3404951" marR="0" lvl="6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760551" marR="0" lvl="7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4116151" marR="0" lvl="8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Bullets - Lef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228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457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685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9144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11430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1371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1600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1828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44500" y="2374900"/>
            <a:ext cx="6565900" cy="65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838946" marR="0" lvl="0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1296146" marR="0" lvl="1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740646" marR="0" lvl="2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2197846" marR="0" lvl="3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655046" marR="0" lvl="4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3049352" marR="0" lvl="5" indent="-304374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3404951" marR="0" lvl="6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760551" marR="0" lvl="7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4116151" marR="0" lvl="8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Bullets - Righ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228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457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685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9144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11430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1371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1600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1828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772400" y="2374900"/>
            <a:ext cx="4787900" cy="65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838946" marR="0" lvl="0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1296146" marR="0" lvl="1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740646" marR="0" lvl="2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2197846" marR="0" lvl="3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655046" marR="0" lvl="4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3049352" marR="0" lvl="5" indent="-304374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3404951" marR="0" lvl="6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760551" marR="0" lvl="7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4116151" marR="0" lvl="8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650240" y="390596"/>
            <a:ext cx="11704200" cy="1625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50240" y="2275840"/>
            <a:ext cx="11704200" cy="64371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482600" marR="0" lvl="0" indent="-190500" algn="l" rtl="0">
              <a:spcBef>
                <a:spcPts val="900"/>
              </a:spcBef>
              <a:buClr>
                <a:schemeClr val="dk1"/>
              </a:buClr>
              <a:buSzPct val="100000"/>
              <a:buFont typeface="Arial"/>
              <a:buChar char="•"/>
              <a:defRPr sz="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54100" marR="0" lvl="1" indent="-15240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25600" marR="0" lvl="2" indent="-114300" algn="l" rtl="0"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73300" marR="0" lvl="3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21000" marR="0" lvl="4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81400" marR="0" lvl="5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29100" marR="0" lvl="6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800" marR="0" lvl="7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524500" marR="0" lvl="8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975359" y="3029937"/>
            <a:ext cx="11054100" cy="2090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ubTitle" idx="1"/>
          </p:nvPr>
        </p:nvSpPr>
        <p:spPr>
          <a:xfrm>
            <a:off x="1950719" y="5527039"/>
            <a:ext cx="9103500" cy="2492699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0" marR="0" lvl="0" indent="0" algn="ctr" rtl="0">
              <a:spcBef>
                <a:spcPts val="900"/>
              </a:spcBef>
              <a:buClr>
                <a:srgbClr val="888888"/>
              </a:buClr>
              <a:buFont typeface="Arial"/>
              <a:buNone/>
              <a:defRPr sz="4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ctr" rtl="0">
              <a:spcBef>
                <a:spcPts val="800"/>
              </a:spcBef>
              <a:buClr>
                <a:srgbClr val="888888"/>
              </a:buClr>
              <a:buFont typeface="Arial"/>
              <a:buNone/>
              <a:defRPr sz="4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ctr" rtl="0">
              <a:spcBef>
                <a:spcPts val="700"/>
              </a:spcBef>
              <a:buClr>
                <a:srgbClr val="888888"/>
              </a:buClr>
              <a:buFont typeface="Arial"/>
              <a:buNone/>
              <a:defRPr sz="3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ctr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027289" y="6267591"/>
            <a:ext cx="11054100" cy="19371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57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1027289" y="4133991"/>
            <a:ext cx="11054100" cy="21339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b" anchorCtr="0"/>
          <a:lstStyle>
            <a:lvl1pPr marL="0" marR="0" lvl="0" indent="0" algn="l" rtl="0">
              <a:spcBef>
                <a:spcPts val="60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3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50240" y="390596"/>
            <a:ext cx="11704200" cy="1625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50240" y="2275840"/>
            <a:ext cx="5743800" cy="64371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482600" marR="0" lvl="0" indent="-22860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54100" marR="0" lvl="1" indent="-190500" algn="l" rtl="0"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–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25600" marR="0" lvl="2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73300" marR="0" lvl="3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21000" marR="0" lvl="4" indent="-1524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81400" marR="0" lvl="5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29100" marR="0" lvl="6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800" marR="0" lvl="7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524500" marR="0" lvl="8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6610773" y="2275840"/>
            <a:ext cx="5743800" cy="64371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482600" marR="0" lvl="0" indent="-22860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54100" marR="0" lvl="1" indent="-190500" algn="l" rtl="0"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–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25600" marR="0" lvl="2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73300" marR="0" lvl="3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–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21000" marR="0" lvl="4" indent="-1524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»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81400" marR="0" lvl="5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29100" marR="0" lvl="6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800" marR="0" lvl="7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524500" marR="0" lvl="8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50240" y="390596"/>
            <a:ext cx="11704200" cy="1625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50240" y="2183271"/>
            <a:ext cx="5745900" cy="9102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b" anchorCtr="0"/>
          <a:lstStyle>
            <a:lvl1pPr marL="0" marR="0" lvl="0" indent="0" algn="l" rtl="0">
              <a:spcBef>
                <a:spcPts val="700"/>
              </a:spcBef>
              <a:buClr>
                <a:schemeClr val="dk1"/>
              </a:buClr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600"/>
              </a:spcBef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2"/>
          </p:nvPr>
        </p:nvSpPr>
        <p:spPr>
          <a:xfrm>
            <a:off x="650240" y="3093155"/>
            <a:ext cx="5745900" cy="56196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482600" marR="0" lvl="0" indent="-266700" algn="l" rtl="0"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54100" marR="0" lvl="1" indent="-2286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25600" marR="0" lvl="2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73300" marR="0" lvl="3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–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21000" marR="0" lvl="4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81400" marR="0" lvl="5" indent="-1905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29100" marR="0" lvl="6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800" marR="0" lvl="7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524500" marR="0" lvl="8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3"/>
          </p:nvPr>
        </p:nvSpPr>
        <p:spPr>
          <a:xfrm>
            <a:off x="6606257" y="2183271"/>
            <a:ext cx="5748600" cy="9102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b" anchorCtr="0"/>
          <a:lstStyle>
            <a:lvl1pPr marL="0" marR="0" lvl="0" indent="0" algn="l" rtl="0">
              <a:spcBef>
                <a:spcPts val="700"/>
              </a:spcBef>
              <a:buClr>
                <a:schemeClr val="dk1"/>
              </a:buClr>
              <a:buFont typeface="Arial"/>
              <a:buNone/>
              <a:defRPr sz="3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600"/>
              </a:spcBef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500"/>
              </a:spcBef>
              <a:buClr>
                <a:schemeClr val="dk1"/>
              </a:buClr>
              <a:buFont typeface="Arial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4"/>
          </p:nvPr>
        </p:nvSpPr>
        <p:spPr>
          <a:xfrm>
            <a:off x="6606257" y="3093155"/>
            <a:ext cx="5748600" cy="56196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482600" marR="0" lvl="0" indent="-266700" algn="l" rtl="0"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54100" marR="0" lvl="1" indent="-2286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25600" marR="0" lvl="2" indent="-1651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73300" marR="0" lvl="3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–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21000" marR="0" lvl="4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81400" marR="0" lvl="5" indent="-1905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29100" marR="0" lvl="6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800" marR="0" lvl="7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524500" marR="0" lvl="8" indent="-177800" algn="l" rtl="0"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650240" y="390596"/>
            <a:ext cx="11704200" cy="1625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Bullet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228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457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685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9144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11430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1371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1600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1828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44500" y="2374900"/>
            <a:ext cx="12115799" cy="65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877651" marR="0" lvl="0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1334852" marR="0" lvl="1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779352" marR="0" lvl="2" indent="-304374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2236552" marR="0" lvl="3" indent="-304374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693752" marR="0" lvl="4" indent="-304374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3049352" marR="0" lvl="5" indent="-304374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3404951" marR="0" lvl="6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760551" marR="0" lvl="7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4116151" marR="0" lvl="8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50240" y="388337"/>
            <a:ext cx="4278600" cy="16524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5084515" y="388337"/>
            <a:ext cx="7269900" cy="83244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482600" marR="0" lvl="0" indent="-190500" algn="l" rtl="0">
              <a:spcBef>
                <a:spcPts val="900"/>
              </a:spcBef>
              <a:buClr>
                <a:schemeClr val="dk1"/>
              </a:buClr>
              <a:buSzPct val="100000"/>
              <a:buFont typeface="Arial"/>
              <a:buChar char="•"/>
              <a:defRPr sz="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54100" marR="0" lvl="1" indent="-15240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25600" marR="0" lvl="2" indent="-114300" algn="l" rtl="0"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73300" marR="0" lvl="3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21000" marR="0" lvl="4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81400" marR="0" lvl="5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29100" marR="0" lvl="6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800" marR="0" lvl="7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524500" marR="0" lvl="8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650240" y="2041031"/>
            <a:ext cx="4278600" cy="6671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2549031" y="6827520"/>
            <a:ext cx="7803000" cy="8061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96" name="Shape 96"/>
          <p:cNvSpPr>
            <a:spLocks noGrp="1"/>
          </p:cNvSpPr>
          <p:nvPr>
            <p:ph type="pic" idx="2"/>
          </p:nvPr>
        </p:nvSpPr>
        <p:spPr>
          <a:xfrm>
            <a:off x="2549031" y="871502"/>
            <a:ext cx="7803000" cy="5852099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0" marR="0" lvl="0" indent="0" algn="l" rtl="0">
              <a:spcBef>
                <a:spcPts val="900"/>
              </a:spcBef>
              <a:buClr>
                <a:schemeClr val="dk1"/>
              </a:buClr>
              <a:buSzPct val="43478"/>
              <a:buFont typeface="Arial"/>
              <a:buNone/>
              <a:defRPr sz="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800"/>
              </a:spcBef>
              <a:buClr>
                <a:schemeClr val="dk1"/>
              </a:buClr>
              <a:buSzPct val="50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700"/>
              </a:spcBef>
              <a:buClr>
                <a:schemeClr val="dk1"/>
              </a:buClr>
              <a:buSzPct val="58823"/>
              <a:buFont typeface="Arial"/>
              <a:buNone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600"/>
              </a:spcBef>
              <a:buClr>
                <a:schemeClr val="dk1"/>
              </a:buClr>
              <a:buSzPct val="71428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600"/>
              </a:spcBef>
              <a:buClr>
                <a:schemeClr val="dk1"/>
              </a:buClr>
              <a:buSzPct val="71428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600"/>
              </a:spcBef>
              <a:buClr>
                <a:schemeClr val="dk1"/>
              </a:buClr>
              <a:buSzPct val="71428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600"/>
              </a:spcBef>
              <a:buClr>
                <a:schemeClr val="dk1"/>
              </a:buClr>
              <a:buSzPct val="71428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600"/>
              </a:spcBef>
              <a:buClr>
                <a:schemeClr val="dk1"/>
              </a:buClr>
              <a:buSzPct val="71428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600"/>
              </a:spcBef>
              <a:buClr>
                <a:schemeClr val="dk1"/>
              </a:buClr>
              <a:buSzPct val="71428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2549031" y="7633547"/>
            <a:ext cx="7803000" cy="11448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0" marR="0" lvl="0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7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300"/>
              </a:spcBef>
              <a:buClr>
                <a:schemeClr val="dk1"/>
              </a:buClr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650240" y="390596"/>
            <a:ext cx="11704200" cy="1625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 rot="5400000">
            <a:off x="3283910" y="-357709"/>
            <a:ext cx="6437100" cy="117042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482600" marR="0" lvl="0" indent="-190500" algn="l" rtl="0">
              <a:spcBef>
                <a:spcPts val="900"/>
              </a:spcBef>
              <a:buClr>
                <a:schemeClr val="dk1"/>
              </a:buClr>
              <a:buSzPct val="100000"/>
              <a:buFont typeface="Arial"/>
              <a:buChar char="•"/>
              <a:defRPr sz="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54100" marR="0" lvl="1" indent="-15240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25600" marR="0" lvl="2" indent="-114300" algn="l" rtl="0"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73300" marR="0" lvl="3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21000" marR="0" lvl="4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81400" marR="0" lvl="5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29100" marR="0" lvl="6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800" marR="0" lvl="7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524500" marR="0" lvl="8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 rot="5400000">
            <a:off x="6730460" y="3088496"/>
            <a:ext cx="8322000" cy="29262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None/>
              <a:defRPr sz="2600"/>
            </a:lvl2pPr>
            <a:lvl3pPr lvl="2" indent="0" rtl="0">
              <a:spcBef>
                <a:spcPts val="0"/>
              </a:spcBef>
              <a:buNone/>
              <a:defRPr sz="2600"/>
            </a:lvl3pPr>
            <a:lvl4pPr lvl="3" indent="0" rtl="0">
              <a:spcBef>
                <a:spcPts val="0"/>
              </a:spcBef>
              <a:buNone/>
              <a:defRPr sz="2600"/>
            </a:lvl4pPr>
            <a:lvl5pPr lvl="4" indent="0" rtl="0">
              <a:spcBef>
                <a:spcPts val="0"/>
              </a:spcBef>
              <a:buNone/>
              <a:defRPr sz="2600"/>
            </a:lvl5pPr>
            <a:lvl6pPr lvl="5" indent="0" rtl="0">
              <a:spcBef>
                <a:spcPts val="0"/>
              </a:spcBef>
              <a:buNone/>
              <a:defRPr sz="2600"/>
            </a:lvl6pPr>
            <a:lvl7pPr lvl="6" indent="0" rtl="0">
              <a:spcBef>
                <a:spcPts val="0"/>
              </a:spcBef>
              <a:buNone/>
              <a:defRPr sz="2600"/>
            </a:lvl7pPr>
            <a:lvl8pPr lvl="7" indent="0" rtl="0">
              <a:spcBef>
                <a:spcPts val="0"/>
              </a:spcBef>
              <a:buNone/>
              <a:defRPr sz="2600"/>
            </a:lvl8pPr>
            <a:lvl9pPr lvl="8" indent="0" rtl="0">
              <a:spcBef>
                <a:spcPts val="0"/>
              </a:spcBef>
              <a:buNone/>
              <a:defRPr sz="2600"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 rot="5400000">
            <a:off x="770033" y="270896"/>
            <a:ext cx="8322000" cy="85614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482600" marR="0" lvl="0" indent="-190500" algn="l" rtl="0">
              <a:spcBef>
                <a:spcPts val="900"/>
              </a:spcBef>
              <a:buClr>
                <a:schemeClr val="dk1"/>
              </a:buClr>
              <a:buSzPct val="100000"/>
              <a:buFont typeface="Arial"/>
              <a:buChar char="•"/>
              <a:defRPr sz="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54100" marR="0" lvl="1" indent="-15240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25600" marR="0" lvl="2" indent="-114300" algn="l" rtl="0"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73300" marR="0" lvl="3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21000" marR="0" lvl="4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81400" marR="0" lvl="5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29100" marR="0" lvl="6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800" marR="0" lvl="7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524500" marR="0" lvl="8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Bullets - 2 Column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228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457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685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9144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11430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1371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1600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1828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44500" y="2374900"/>
            <a:ext cx="12115799" cy="65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838946" marR="0" lvl="0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1296146" marR="0" lvl="1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740646" marR="0" lvl="2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2197846" marR="0" lvl="3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655046" marR="0" lvl="4" indent="-282940" algn="l" rtl="0">
              <a:spcBef>
                <a:spcPts val="4500"/>
              </a:spcBef>
              <a:buClr>
                <a:srgbClr val="728FBC"/>
              </a:buClr>
              <a:buSzPct val="34000"/>
              <a:buFont typeface="Palatino"/>
              <a:buChar char="•"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3049352" marR="0" lvl="5" indent="-304374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3404951" marR="0" lvl="6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760551" marR="0" lvl="7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4116151" marR="0" lvl="8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s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44500" y="1270000"/>
            <a:ext cx="12115799" cy="721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877651" marR="0" lvl="0" indent="-304373" algn="l" rtl="0">
              <a:spcBef>
                <a:spcPts val="4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1334852" marR="0" lvl="1" indent="-304373" algn="l" rtl="0">
              <a:spcBef>
                <a:spcPts val="4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779352" marR="0" lvl="2" indent="-304374" algn="l" rtl="0">
              <a:spcBef>
                <a:spcPts val="4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2236552" marR="0" lvl="3" indent="-304374" algn="l" rtl="0">
              <a:spcBef>
                <a:spcPts val="4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693752" marR="0" lvl="4" indent="-304374" algn="l" rtl="0">
              <a:spcBef>
                <a:spcPts val="4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3049352" marR="0" lvl="5" indent="-304374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3404951" marR="0" lvl="6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760551" marR="0" lvl="7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4116151" marR="0" lvl="8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- Top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228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457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685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9144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11430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1371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1600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1828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- Center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44500" y="3175000"/>
            <a:ext cx="12115799" cy="3390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228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457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685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9144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11430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1371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1600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1828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hoto - Horizontal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44500" y="6527800"/>
            <a:ext cx="12115799" cy="2222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228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457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685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9144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11430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1371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1600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1828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hoto - Vertical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44500" y="1409700"/>
            <a:ext cx="6565900" cy="330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70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228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457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685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9144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11430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1371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1600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1828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44500" y="4787900"/>
            <a:ext cx="6565900" cy="330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buClr>
                <a:srgbClr val="728FBC"/>
              </a:buClr>
              <a:buFont typeface="Palatino"/>
              <a:buNone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0" marR="0" lvl="1" indent="0" algn="ctr" rtl="0">
              <a:spcBef>
                <a:spcPts val="0"/>
              </a:spcBef>
              <a:buClr>
                <a:srgbClr val="728FBC"/>
              </a:buClr>
              <a:buFont typeface="Palatino"/>
              <a:buNone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0" marR="0" lvl="2" indent="0" algn="ctr" rtl="0">
              <a:spcBef>
                <a:spcPts val="0"/>
              </a:spcBef>
              <a:buClr>
                <a:srgbClr val="728FBC"/>
              </a:buClr>
              <a:buFont typeface="Palatino"/>
              <a:buNone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0" marR="0" lvl="3" indent="0" algn="ctr" rtl="0">
              <a:spcBef>
                <a:spcPts val="0"/>
              </a:spcBef>
              <a:buClr>
                <a:srgbClr val="728FBC"/>
              </a:buClr>
              <a:buFont typeface="Palatino"/>
              <a:buNone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0" marR="0" lvl="4" indent="0" algn="ctr" rtl="0">
              <a:spcBef>
                <a:spcPts val="0"/>
              </a:spcBef>
              <a:buClr>
                <a:srgbClr val="728FBC"/>
              </a:buClr>
              <a:buFont typeface="Palatino"/>
              <a:buNone/>
              <a:defRPr sz="34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3049352" marR="0" lvl="5" indent="-304374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3404951" marR="0" lvl="6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760551" marR="0" lvl="7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4116151" marR="0" lvl="8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228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457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685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9144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11430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13716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16002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1828800" algn="ctr" rtl="0">
              <a:spcBef>
                <a:spcPts val="0"/>
              </a:spcBef>
              <a:buNone/>
              <a:defRPr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44500" y="2374900"/>
            <a:ext cx="12115799" cy="65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877651" marR="0" lvl="0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1pPr>
            <a:lvl2pPr marL="1334852" marR="0" lvl="1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L="1779352" marR="0" lvl="2" indent="-304374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L="2236552" marR="0" lvl="3" indent="-304374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L="2693752" marR="0" lvl="4" indent="-304374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L="3049352" marR="0" lvl="5" indent="-304374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L="3404951" marR="0" lvl="6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L="3760551" marR="0" lvl="7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L="4116151" marR="0" lvl="8" indent="-304373" algn="l" rtl="0">
              <a:spcBef>
                <a:spcPts val="3000"/>
              </a:spcBef>
              <a:buClr>
                <a:srgbClr val="728FBC"/>
              </a:buClr>
              <a:buSzPct val="34000"/>
              <a:buFont typeface="Palatino"/>
              <a:buChar char="•"/>
              <a:defRPr sz="4200" b="0" i="0" u="none" strike="noStrike" cap="none">
                <a:solidFill>
                  <a:srgbClr val="728FBC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650240" y="390596"/>
            <a:ext cx="11704200" cy="1625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SzPct val="31746"/>
              <a:buFont typeface="Calibri"/>
              <a:buNone/>
              <a:defRPr sz="6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SzPct val="76923"/>
              <a:buNone/>
              <a:defRPr sz="2600"/>
            </a:lvl2pPr>
            <a:lvl3pPr lvl="2" indent="0" rtl="0">
              <a:spcBef>
                <a:spcPts val="0"/>
              </a:spcBef>
              <a:buSzPct val="76923"/>
              <a:buNone/>
              <a:defRPr sz="2600"/>
            </a:lvl3pPr>
            <a:lvl4pPr lvl="3" indent="0" rtl="0">
              <a:spcBef>
                <a:spcPts val="0"/>
              </a:spcBef>
              <a:buSzPct val="76923"/>
              <a:buNone/>
              <a:defRPr sz="2600"/>
            </a:lvl4pPr>
            <a:lvl5pPr lvl="4" indent="0" rtl="0">
              <a:spcBef>
                <a:spcPts val="0"/>
              </a:spcBef>
              <a:buSzPct val="76923"/>
              <a:buNone/>
              <a:defRPr sz="2600"/>
            </a:lvl5pPr>
            <a:lvl6pPr lvl="5" indent="0" rtl="0">
              <a:spcBef>
                <a:spcPts val="0"/>
              </a:spcBef>
              <a:buSzPct val="76923"/>
              <a:buNone/>
              <a:defRPr sz="2600"/>
            </a:lvl6pPr>
            <a:lvl7pPr lvl="6" indent="0" rtl="0">
              <a:spcBef>
                <a:spcPts val="0"/>
              </a:spcBef>
              <a:buSzPct val="76923"/>
              <a:buNone/>
              <a:defRPr sz="2600"/>
            </a:lvl7pPr>
            <a:lvl8pPr lvl="7" indent="0" rtl="0">
              <a:spcBef>
                <a:spcPts val="0"/>
              </a:spcBef>
              <a:buSzPct val="76923"/>
              <a:buNone/>
              <a:defRPr sz="2600"/>
            </a:lvl8pPr>
            <a:lvl9pPr lvl="8" indent="0" rtl="0">
              <a:spcBef>
                <a:spcPts val="0"/>
              </a:spcBef>
              <a:buSzPct val="76923"/>
              <a:buNone/>
              <a:defRPr sz="26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50240" y="2275840"/>
            <a:ext cx="11704200" cy="64371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marL="482600" marR="0" lvl="0" indent="-190500" algn="l" rtl="0">
              <a:spcBef>
                <a:spcPts val="900"/>
              </a:spcBef>
              <a:buClr>
                <a:schemeClr val="dk1"/>
              </a:buClr>
              <a:buSzPct val="100000"/>
              <a:buFont typeface="Arial"/>
              <a:buChar char="•"/>
              <a:defRPr sz="4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054100" marR="0" lvl="1" indent="-152400" algn="l" rtl="0"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625600" marR="0" lvl="2" indent="-114300" algn="l" rtl="0">
              <a:spcBef>
                <a:spcPts val="700"/>
              </a:spcBef>
              <a:buClr>
                <a:schemeClr val="dk1"/>
              </a:buClr>
              <a:buSzPct val="100000"/>
              <a:buFont typeface="Arial"/>
              <a:buChar char="•"/>
              <a:defRPr sz="3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273300" marR="0" lvl="3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921000" marR="0" lvl="4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»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581400" marR="0" lvl="5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29100" marR="0" lvl="6" indent="-1524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800" marR="0" lvl="7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524500" marR="0" lvl="8" indent="-139700"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650240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l" rtl="0">
              <a:spcBef>
                <a:spcPts val="0"/>
              </a:spcBef>
              <a:buSzPct val="117647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4443306" y="9040142"/>
            <a:ext cx="4118100" cy="5193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marL="0" marR="0" lvl="0" indent="0" algn="ctr" rtl="0">
              <a:spcBef>
                <a:spcPts val="0"/>
              </a:spcBef>
              <a:buSzPct val="117647"/>
              <a:buNone/>
              <a:defRPr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7700" marR="0" lvl="1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955800" marR="0" lvl="3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603500" marR="0" lvl="4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251200" marR="0" lvl="5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898900" marR="0" lvl="6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546600" marR="0" lvl="7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207000" marR="0" lvl="8" indent="0" algn="l" rtl="0">
              <a:spcBef>
                <a:spcPts val="0"/>
              </a:spcBef>
              <a:buSzPct val="76923"/>
              <a:buNone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9320106" y="9040142"/>
            <a:ext cx="3034500" cy="519300"/>
          </a:xfrm>
          <a:prstGeom prst="rect">
            <a:avLst/>
          </a:prstGeom>
          <a:noFill/>
          <a:ln>
            <a:noFill/>
          </a:ln>
        </p:spPr>
        <p:txBody>
          <a:bodyPr lIns="130025" tIns="65000" rIns="130025" bIns="650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7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7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 idx="4294967295"/>
          </p:nvPr>
        </p:nvSpPr>
        <p:spPr>
          <a:xfrm>
            <a:off x="0" y="325120"/>
            <a:ext cx="12219093" cy="1517227"/>
          </a:xfrm>
        </p:spPr>
        <p:txBody>
          <a:bodyPr/>
          <a:lstStyle/>
          <a:p>
            <a:pPr marL="688612"/>
            <a:r>
              <a:rPr lang="en-US" altLang="en-US" dirty="0" smtClean="0">
                <a:solidFill>
                  <a:srgbClr val="00B0F0"/>
                </a:solidFill>
                <a:latin typeface="Calibri "/>
                <a:ea typeface="ＭＳ Ｐゴシック" panose="020B0600070205080204" pitchFamily="34" charset="-128"/>
                <a:cs typeface="Tunga" panose="020B0502040204020203" pitchFamily="34" charset="0"/>
              </a:rPr>
              <a:t>IB Psych </a:t>
            </a:r>
            <a:r>
              <a:rPr lang="en-US" altLang="en-US" dirty="0" smtClean="0">
                <a:solidFill>
                  <a:srgbClr val="FF0000"/>
                </a:solidFill>
                <a:latin typeface="Calibri "/>
                <a:ea typeface="ＭＳ Ｐゴシック" panose="020B0600070205080204" pitchFamily="34" charset="-128"/>
                <a:cs typeface="Tunga" panose="020B0502040204020203" pitchFamily="34" charset="0"/>
              </a:rPr>
              <a:t>11/13/17</a:t>
            </a:r>
            <a:endParaRPr lang="en-US" altLang="en-US" dirty="0" smtClean="0">
              <a:solidFill>
                <a:srgbClr val="FF0000"/>
              </a:solidFill>
              <a:latin typeface="Calibri "/>
              <a:ea typeface="ＭＳ Ｐゴシック" panose="020B0600070205080204" pitchFamily="34" charset="-128"/>
              <a:cs typeface="Tunga" panose="020B0502040204020203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625600"/>
            <a:ext cx="6177280" cy="7586133"/>
          </a:xfrm>
        </p:spPr>
        <p:txBody>
          <a:bodyPr rtlCol="0">
            <a:normAutofit fontScale="47500" lnSpcReduction="2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sz="8249" b="1" u="sng" dirty="0"/>
              <a:t>Turn in:</a:t>
            </a:r>
            <a:r>
              <a:rPr lang="en-US" sz="8249" b="1" dirty="0"/>
              <a:t> </a:t>
            </a:r>
          </a:p>
          <a:p>
            <a:pPr marL="731509" indent="-650230">
              <a:buFont typeface="Wingdings" panose="05000000000000000000" pitchFamily="2" charset="2"/>
              <a:buChar char="Ø"/>
              <a:defRPr/>
            </a:pPr>
            <a:r>
              <a:rPr lang="en-US" sz="13653" b="1" dirty="0"/>
              <a:t>Nothing</a:t>
            </a:r>
            <a:endParaRPr lang="en-US" sz="13084" b="1" dirty="0"/>
          </a:p>
          <a:p>
            <a:pPr marL="731509" indent="-650230">
              <a:buFont typeface="Wingdings" panose="05000000000000000000" pitchFamily="2" charset="2"/>
              <a:buChar char="Ø"/>
              <a:defRPr/>
            </a:pPr>
            <a:endParaRPr lang="en-US" sz="8533" b="1" dirty="0"/>
          </a:p>
          <a:p>
            <a:pPr marL="731509" indent="-650230">
              <a:buFont typeface="Wingdings" panose="05000000000000000000" pitchFamily="2" charset="2"/>
              <a:buChar char="Ø"/>
              <a:defRPr/>
            </a:pPr>
            <a:endParaRPr lang="en-US" sz="8249" b="1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8249" b="1" u="sng" dirty="0"/>
              <a:t>Take out :</a:t>
            </a:r>
            <a:r>
              <a:rPr lang="en-US" sz="8249" b="1" dirty="0"/>
              <a:t> </a:t>
            </a:r>
          </a:p>
          <a:p>
            <a:pPr marL="388332" indent="-388332">
              <a:lnSpc>
                <a:spcPct val="90000"/>
              </a:lnSpc>
              <a:buNone/>
              <a:defRPr/>
            </a:pPr>
            <a:endParaRPr lang="en-US" sz="8249" b="1" dirty="0"/>
          </a:p>
          <a:p>
            <a:pPr marL="957283" lvl="1" indent="-388332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8249" b="1" i="1" u="sng" dirty="0"/>
              <a:t>Planner</a:t>
            </a:r>
          </a:p>
          <a:p>
            <a:pPr marL="957283" lvl="1" indent="-388332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sz="8249" b="1" i="1" dirty="0"/>
              <a:t>Device</a:t>
            </a:r>
          </a:p>
          <a:p>
            <a:pPr marL="957283" lvl="1" indent="-388332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en-US" sz="8249" b="1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sz="8249" b="1" u="sng" dirty="0"/>
              <a:t>Today’s Learning Objectives: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8249" b="1" u="sng" dirty="0"/>
          </a:p>
          <a:p>
            <a:pPr marL="568951" lvl="1" indent="0">
              <a:buNone/>
              <a:defRPr/>
            </a:pPr>
            <a:r>
              <a:rPr lang="en-US" sz="5689" b="1" i="1" dirty="0"/>
              <a:t>Any and all Learning Outcomes</a:t>
            </a:r>
            <a:endParaRPr lang="en-US" sz="5689" b="1" dirty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6177281" y="1733973"/>
            <a:ext cx="6827520" cy="8019627"/>
          </a:xfrm>
        </p:spPr>
        <p:txBody>
          <a:bodyPr rtlCol="0">
            <a:normAutofit fontScale="40000" lnSpcReduction="20000"/>
          </a:bodyPr>
          <a:lstStyle/>
          <a:p>
            <a:pPr marL="81279" indent="0">
              <a:buNone/>
              <a:defRPr/>
            </a:pPr>
            <a:r>
              <a:rPr lang="en-US" sz="13653" b="1" u="sng" dirty="0"/>
              <a:t>Today’s Agenda:</a:t>
            </a:r>
          </a:p>
          <a:p>
            <a:pPr marL="731509" indent="-650230">
              <a:buFont typeface="Wingdings" panose="05000000000000000000" pitchFamily="2" charset="2"/>
              <a:buChar char="Ø"/>
              <a:defRPr/>
            </a:pPr>
            <a:r>
              <a:rPr lang="en-US" sz="13653" b="1" dirty="0"/>
              <a:t>The IA</a:t>
            </a:r>
          </a:p>
          <a:p>
            <a:pPr marL="1300460" lvl="1" indent="-650230">
              <a:buFont typeface="Wingdings" panose="05000000000000000000" pitchFamily="2" charset="2"/>
              <a:buChar char="Ø"/>
              <a:defRPr/>
            </a:pPr>
            <a:r>
              <a:rPr lang="en-US" sz="13084" b="1" dirty="0"/>
              <a:t>Background &amp; Intro</a:t>
            </a:r>
          </a:p>
          <a:p>
            <a:pPr marL="650230" lvl="1" indent="0">
              <a:buNone/>
              <a:defRPr/>
            </a:pPr>
            <a:endParaRPr lang="en-US" sz="13653" b="1" dirty="0"/>
          </a:p>
          <a:p>
            <a:pPr marL="81279" indent="0">
              <a:buNone/>
              <a:defRPr/>
            </a:pPr>
            <a:r>
              <a:rPr lang="en-US" sz="13653" b="1" u="sng" dirty="0"/>
              <a:t>HW:</a:t>
            </a:r>
            <a:endParaRPr lang="en-US" sz="13653" b="1" dirty="0"/>
          </a:p>
          <a:p>
            <a:pPr marL="1706853" indent="-1625575">
              <a:buFont typeface="Wingdings" panose="05000000000000000000" pitchFamily="2" charset="2"/>
              <a:buChar char="Ø"/>
              <a:defRPr/>
            </a:pPr>
            <a:r>
              <a:rPr lang="en-US" sz="13653" b="1" dirty="0"/>
              <a:t>Planning Guide (Tues)</a:t>
            </a:r>
          </a:p>
          <a:p>
            <a:pPr marL="1706853" indent="-1625575">
              <a:buFont typeface="Wingdings" panose="05000000000000000000" pitchFamily="2" charset="2"/>
              <a:buChar char="Ø"/>
              <a:defRPr/>
            </a:pPr>
            <a:r>
              <a:rPr lang="en-US" sz="13653" b="1" dirty="0"/>
              <a:t>Background/Info (Friday: EOC)</a:t>
            </a:r>
            <a:endParaRPr lang="en-US" sz="11946" b="1" dirty="0"/>
          </a:p>
          <a:p>
            <a:pPr marL="1300460" lvl="1" indent="-650230">
              <a:buFont typeface="Wingdings" panose="05000000000000000000" pitchFamily="2" charset="2"/>
              <a:buChar char="Ø"/>
              <a:defRPr/>
            </a:pPr>
            <a:endParaRPr lang="en-US" sz="11946" b="1" dirty="0"/>
          </a:p>
          <a:p>
            <a:pPr marL="81279" indent="0">
              <a:buNone/>
              <a:defRPr/>
            </a:pPr>
            <a:endParaRPr lang="en-US" sz="10524" b="1" u="sng" dirty="0"/>
          </a:p>
          <a:p>
            <a:pPr marL="81279" indent="0">
              <a:buNone/>
              <a:defRPr/>
            </a:pPr>
            <a:endParaRPr lang="en-US" sz="10524" b="1" u="sng" dirty="0"/>
          </a:p>
          <a:p>
            <a:pPr marL="81279" indent="0">
              <a:buNone/>
              <a:defRPr/>
            </a:pPr>
            <a:endParaRPr lang="en-US" sz="6400" b="1" u="sng" dirty="0"/>
          </a:p>
          <a:p>
            <a:pPr marL="650230" lvl="1" indent="0">
              <a:buFont typeface="Wingdings" panose="05000000000000000000" pitchFamily="2" charset="2"/>
              <a:buChar char="Ø"/>
              <a:defRPr/>
            </a:pPr>
            <a:endParaRPr lang="en-US" sz="13084" b="1" dirty="0"/>
          </a:p>
        </p:txBody>
      </p:sp>
    </p:spTree>
    <p:extLst>
      <p:ext uri="{BB962C8B-B14F-4D97-AF65-F5344CB8AC3E}">
        <p14:creationId xmlns:p14="http://schemas.microsoft.com/office/powerpoint/2010/main" val="24403465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8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0" y="1790700"/>
            <a:ext cx="13004799" cy="42671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Belleza"/>
              <a:buNone/>
            </a:pPr>
            <a:r>
              <a:rPr lang="en-US" sz="6400" b="0" i="0" u="none" strike="noStrike" cap="none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Write as complete a summary of the original study as possible – including the results.</a:t>
            </a:r>
          </a:p>
          <a:p>
            <a:pPr marL="0" marR="0" lvl="0" indent="0" algn="ctr" rtl="0">
              <a:spcBef>
                <a:spcPts val="3000"/>
              </a:spcBef>
              <a:buClr>
                <a:srgbClr val="000000"/>
              </a:buClr>
              <a:buSzPct val="25000"/>
              <a:buFont typeface="Belleza"/>
              <a:buNone/>
            </a:pPr>
            <a:endParaRPr sz="6400" b="0" i="0" u="none" strike="noStrike" cap="none">
              <a:solidFill>
                <a:srgbClr val="000000"/>
              </a:solidFill>
              <a:latin typeface="Belleza"/>
              <a:ea typeface="Belleza"/>
              <a:cs typeface="Belleza"/>
              <a:sym typeface="Belleza"/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0" y="4865162"/>
            <a:ext cx="13004799" cy="48884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ctr" rtl="0">
              <a:spcBef>
                <a:spcPts val="0"/>
              </a:spcBef>
              <a:buSzPct val="25000"/>
            </a:pPr>
            <a:r>
              <a:rPr lang="en-US" sz="6000" b="0" i="0" u="none" strike="noStrike" cap="none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It is </a:t>
            </a:r>
            <a:r>
              <a:rPr lang="en-US" sz="6000" strike="noStrike" cap="none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 sz="6000" b="0" i="0" u="none" strike="noStrike" cap="none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 necessary to find the original </a:t>
            </a:r>
            <a:r>
              <a:rPr lang="en-US" sz="6000" b="0" i="0" u="none" strike="noStrike" cap="none" dirty="0" smtClean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study (yet Steen </a:t>
            </a:r>
            <a:r>
              <a:rPr lang="en-US" sz="6000" b="1" i="1" u="sng" strike="noStrike" cap="none" dirty="0" smtClean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HIGHLY</a:t>
            </a:r>
            <a:r>
              <a:rPr lang="en-US" sz="6000" b="0" i="0" u="none" strike="noStrike" cap="none" dirty="0" smtClean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 recommends), </a:t>
            </a:r>
            <a:r>
              <a:rPr lang="en-US" sz="6000" b="0" i="0" u="none" strike="noStrike" cap="none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but any summary that is found must include enough </a:t>
            </a:r>
            <a:r>
              <a:rPr lang="en-US" sz="6000" b="1" i="1" u="sng" strike="noStrike" cap="none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detail</a:t>
            </a:r>
            <a:r>
              <a:rPr lang="en-US" sz="6000" b="0" i="0" u="none" strike="noStrike" cap="none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 to write a good introduction. </a:t>
            </a:r>
          </a:p>
        </p:txBody>
      </p:sp>
      <p:sp>
        <p:nvSpPr>
          <p:cNvPr id="138" name="Shape 138"/>
          <p:cNvSpPr/>
          <p:nvPr/>
        </p:nvSpPr>
        <p:spPr>
          <a:xfrm>
            <a:off x="5523" y="4868474"/>
            <a:ext cx="13004799" cy="4808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000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In the discussion students will be asked to compare their results to the original. </a:t>
            </a:r>
            <a:endParaRPr lang="en-US" sz="5000" dirty="0" smtClean="0">
              <a:solidFill>
                <a:srgbClr val="12121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000" dirty="0" smtClean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If </a:t>
            </a:r>
            <a:r>
              <a:rPr lang="en-US" sz="5000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there is not a </a:t>
            </a:r>
            <a:r>
              <a:rPr lang="en-US" sz="5000" b="1" i="1" u="sng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clear statement of findings</a:t>
            </a:r>
            <a:r>
              <a:rPr lang="en-US" sz="5000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 in the introduction it becomes nearly impossible to earn marks for the comparison in the discussion.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13004799" cy="22225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7800" b="1" i="0" u="sng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rPr>
              <a:t>Introductions—SL Expectations</a:t>
            </a:r>
          </a:p>
        </p:txBody>
      </p:sp>
      <p:sp>
        <p:nvSpPr>
          <p:cNvPr id="144" name="Shape 144"/>
          <p:cNvSpPr/>
          <p:nvPr/>
        </p:nvSpPr>
        <p:spPr>
          <a:xfrm>
            <a:off x="0" y="2374900"/>
            <a:ext cx="13004799" cy="747897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800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The study replicated is clearly identified and relevant details of the study are </a:t>
            </a:r>
            <a:r>
              <a:rPr lang="en-US" sz="8000" b="1" i="1" u="sng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explained</a:t>
            </a:r>
            <a:r>
              <a:rPr lang="en-US" sz="800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. The aim of the student’s study is clearly stated.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8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44500" y="2374900"/>
            <a:ext cx="12115799" cy="65023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45720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Belleza"/>
              <a:buNone/>
            </a:pPr>
            <a:r>
              <a:rPr lang="en-US" sz="6400" b="1" i="1" u="sng" strike="noStrike" cap="none" dirty="0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Outline</a:t>
            </a:r>
            <a:r>
              <a:rPr lang="en-US" sz="6400" b="0" i="0" u="none" strike="noStrike" cap="none" dirty="0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 the theory upon which the study is based.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8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577850" y="0"/>
            <a:ext cx="12115799" cy="65023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45720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Belleza"/>
              <a:buNone/>
            </a:pPr>
            <a:r>
              <a:rPr lang="en-US" sz="6400" b="0" i="0" u="none" strike="noStrike" cap="none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Outline the theory upon which the study is based.</a:t>
            </a:r>
          </a:p>
        </p:txBody>
      </p:sp>
      <p:sp>
        <p:nvSpPr>
          <p:cNvPr id="157" name="Shape 157"/>
          <p:cNvSpPr/>
          <p:nvPr/>
        </p:nvSpPr>
        <p:spPr>
          <a:xfrm>
            <a:off x="0" y="4852401"/>
            <a:ext cx="13004799" cy="45243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800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As part of the introduction, it is important to identify and </a:t>
            </a:r>
            <a:r>
              <a:rPr lang="en-US" sz="4800" b="1" i="1" u="sng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describe</a:t>
            </a:r>
            <a:r>
              <a:rPr lang="en-US" sz="4800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 the theory upon which the study is based.  If students are replicating </a:t>
            </a:r>
            <a:r>
              <a:rPr lang="en-US" sz="4800" b="1" u="sng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Loftus &amp; Palmer (1974) </a:t>
            </a:r>
            <a:r>
              <a:rPr lang="en-US" sz="4800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, there should be a short discussion of </a:t>
            </a:r>
            <a:r>
              <a:rPr lang="en-US" sz="4800" u="sng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schema theory </a:t>
            </a:r>
            <a:r>
              <a:rPr lang="en-US" sz="4800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and the role of </a:t>
            </a:r>
            <a:r>
              <a:rPr lang="en-US" sz="4800" u="sng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post-event information</a:t>
            </a:r>
            <a:r>
              <a:rPr lang="en-US" sz="4800" dirty="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8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44500" y="2374900"/>
            <a:ext cx="12115799" cy="65023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45720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Belleza"/>
              <a:buNone/>
            </a:pPr>
            <a:r>
              <a:rPr lang="en-US" sz="6400" b="0" i="0" u="none" strike="noStrike" cap="none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Use a funnel-down approach, ending with the study to be replicated.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8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444500" y="-234950"/>
            <a:ext cx="12115799" cy="65023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45720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Belleza"/>
              <a:buNone/>
            </a:pPr>
            <a:r>
              <a:rPr lang="en-US" sz="6400" b="0" i="0" u="none" strike="noStrike" cap="none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Use a funnel-down approach, ending with the study to be replicated.</a:t>
            </a:r>
          </a:p>
        </p:txBody>
      </p:sp>
      <p:sp>
        <p:nvSpPr>
          <p:cNvPr id="170" name="Shape 170"/>
          <p:cNvSpPr/>
          <p:nvPr/>
        </p:nvSpPr>
        <p:spPr>
          <a:xfrm>
            <a:off x="0" y="4573458"/>
            <a:ext cx="13004799" cy="44012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400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It needs to be absolutely explicit which study is being replicated.  The recommended format is a funnel down approach which starts with the more general information - in this case, the theory (i.e. schema) upon which it is based - and then working your way down to the study to be replicated.  This avoids any kind of confusion with regard to the study to be replicated.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90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444500" y="-234950"/>
            <a:ext cx="12115799" cy="65025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45720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Belleza"/>
              <a:buNone/>
            </a:pPr>
            <a:r>
              <a:rPr lang="en-US" sz="6400" b="0" i="0" u="none" strike="noStrike" cap="none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Use a funnel-down approach, ending with the study to be replicated.</a:t>
            </a:r>
          </a:p>
        </p:txBody>
      </p:sp>
      <p:sp>
        <p:nvSpPr>
          <p:cNvPr id="177" name="Shape 177"/>
          <p:cNvSpPr/>
          <p:nvPr/>
        </p:nvSpPr>
        <p:spPr>
          <a:xfrm>
            <a:off x="50" y="5964758"/>
            <a:ext cx="13004700" cy="4401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6000">
                <a:solidFill>
                  <a:srgbClr val="121212"/>
                </a:solidFill>
              </a:rPr>
              <a:t>Clarity is essential...</a:t>
            </a:r>
            <a:r>
              <a:rPr lang="en-US" sz="600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It needs to be </a:t>
            </a:r>
            <a:r>
              <a:rPr lang="en-US" sz="6000" b="1" u="sng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absolutely explicit</a:t>
            </a:r>
            <a:r>
              <a:rPr lang="en-US" sz="600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 which study is being replicated.</a:t>
            </a:r>
            <a:r>
              <a:rPr lang="en-US" sz="400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90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44500" y="-234950"/>
            <a:ext cx="12115799" cy="65025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45720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Belleza"/>
              <a:buNone/>
            </a:pPr>
            <a:r>
              <a:rPr lang="en-US" sz="6400" b="0" i="0" u="none" strike="noStrike" cap="none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Use a funnel-down approach, ending with the study to be replicated.</a:t>
            </a:r>
          </a:p>
        </p:txBody>
      </p:sp>
      <p:sp>
        <p:nvSpPr>
          <p:cNvPr id="184" name="Shape 184"/>
          <p:cNvSpPr/>
          <p:nvPr/>
        </p:nvSpPr>
        <p:spPr>
          <a:xfrm>
            <a:off x="50" y="5138683"/>
            <a:ext cx="13004700" cy="4401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00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The recommended format is a funnel down approach which starts with the more general information</a:t>
            </a:r>
            <a:r>
              <a:rPr lang="en-US" sz="5000">
                <a:solidFill>
                  <a:srgbClr val="121212"/>
                </a:solidFill>
              </a:rPr>
              <a:t> [</a:t>
            </a:r>
            <a:r>
              <a:rPr lang="en-US" sz="5000" i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 th</a:t>
            </a:r>
            <a:r>
              <a:rPr lang="en-US" sz="5000" i="1">
                <a:solidFill>
                  <a:srgbClr val="0000FF"/>
                </a:solidFill>
              </a:rPr>
              <a:t>e</a:t>
            </a:r>
            <a:r>
              <a:rPr lang="en-US" sz="5000" i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case of Loftus &amp; Pal</a:t>
            </a:r>
            <a:r>
              <a:rPr lang="en-US" sz="5000" i="1">
                <a:solidFill>
                  <a:srgbClr val="0000FF"/>
                </a:solidFill>
              </a:rPr>
              <a:t>mer (1974)</a:t>
            </a:r>
            <a:r>
              <a:rPr lang="en-US" sz="5000">
                <a:solidFill>
                  <a:srgbClr val="121212"/>
                </a:solidFill>
              </a:rPr>
              <a:t>]</a:t>
            </a:r>
            <a:r>
              <a:rPr lang="en-US" sz="500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, the theory (i.e. schema) upon which it is based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90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444500" y="-234950"/>
            <a:ext cx="12115799" cy="65025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45720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Belleza"/>
              <a:buNone/>
            </a:pPr>
            <a:r>
              <a:rPr lang="en-US" sz="6400" b="0" i="0" u="none" strike="noStrike" cap="none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Use a funnel-down approach, ending with the study to be replicated.</a:t>
            </a:r>
          </a:p>
        </p:txBody>
      </p:sp>
      <p:sp>
        <p:nvSpPr>
          <p:cNvPr id="191" name="Shape 191"/>
          <p:cNvSpPr/>
          <p:nvPr/>
        </p:nvSpPr>
        <p:spPr>
          <a:xfrm>
            <a:off x="50" y="5066208"/>
            <a:ext cx="13004700" cy="4401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00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then working your way down to the study to be replicated</a:t>
            </a:r>
            <a:r>
              <a:rPr lang="en-US" sz="5000">
                <a:solidFill>
                  <a:srgbClr val="121212"/>
                </a:solidFill>
              </a:rPr>
              <a:t>--(</a:t>
            </a:r>
            <a:r>
              <a:rPr lang="en-US" sz="5000" i="1">
                <a:solidFill>
                  <a:srgbClr val="0000FF"/>
                </a:solidFill>
              </a:rPr>
              <a:t>i.e. Loftus &amp; Palmer (1974)</a:t>
            </a:r>
            <a:r>
              <a:rPr lang="en-US" sz="5000">
                <a:solidFill>
                  <a:srgbClr val="121212"/>
                </a:solidFill>
              </a:rPr>
              <a:t>)</a:t>
            </a:r>
            <a:r>
              <a:rPr lang="en-US" sz="500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5000">
                <a:solidFill>
                  <a:srgbClr val="121212"/>
                </a:solidFill>
                <a:latin typeface="Arial"/>
                <a:ea typeface="Arial"/>
                <a:cs typeface="Arial"/>
                <a:sym typeface="Arial"/>
              </a:rPr>
              <a:t>This avoids any kind of confusion with regard to the study to be replicated.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90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6000"/>
              <a:t>A funnel???  J</a:t>
            </a:r>
            <a:r>
              <a:rPr lang="en-US" sz="60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rPr>
              <a:t>ust an idea, </a:t>
            </a:r>
            <a:r>
              <a:rPr lang="en-US" sz="6000" b="1" i="1" u="sng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r>
              <a:rPr lang="en-US" sz="60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rPr>
              <a:t> an examplar...</a:t>
            </a:r>
          </a:p>
        </p:txBody>
      </p:sp>
      <p:cxnSp>
        <p:nvCxnSpPr>
          <p:cNvPr id="197" name="Shape 197"/>
          <p:cNvCxnSpPr/>
          <p:nvPr/>
        </p:nvCxnSpPr>
        <p:spPr>
          <a:xfrm>
            <a:off x="444500" y="1724625"/>
            <a:ext cx="3352500" cy="797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98" name="Shape 198"/>
          <p:cNvCxnSpPr/>
          <p:nvPr/>
        </p:nvCxnSpPr>
        <p:spPr>
          <a:xfrm rot="10800000" flipH="1">
            <a:off x="8710125" y="1768025"/>
            <a:ext cx="3797100" cy="7913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99" name="Shape 199"/>
          <p:cNvSpPr txBox="1"/>
          <p:nvPr/>
        </p:nvSpPr>
        <p:spPr>
          <a:xfrm>
            <a:off x="927525" y="1913050"/>
            <a:ext cx="11202900" cy="79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3000"/>
              <a:t>--Schema theory has been the subject of blah, blah, blah...and it is defined by blah, blah, blabbidy-blah...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1434775" y="3224875"/>
            <a:ext cx="9927600" cy="79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3000"/>
              <a:t>--Loftus and Palmer were setting out to find what processes might be taking place when subjects x, y, and z...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2101450" y="4789825"/>
            <a:ext cx="8536200" cy="79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3000"/>
              <a:t>--The results of their work could be summarized in the following way...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2565225" y="6000175"/>
            <a:ext cx="7550700" cy="79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3000"/>
              <a:t>--Based on their work other studies have been conducted that have yielded similar results, validating the original aim: “Ta da!” 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3333325" y="7732275"/>
            <a:ext cx="5898600" cy="797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3000"/>
              <a:t>--We will replicate that original experiment with the aim of determining if IV manipulation could produce a desired DV.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50240" y="381000"/>
            <a:ext cx="11704320" cy="1038578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ea typeface="ＭＳ Ｐゴシック" panose="020B0600070205080204" pitchFamily="34" charset="-128"/>
              </a:rPr>
              <a:t>Internal assessment Basics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da-DK" altLang="en-US" dirty="0" smtClean="0">
                <a:ea typeface="ＭＳ Ｐゴシック" panose="020B0600070205080204" pitchFamily="34" charset="-128"/>
              </a:rPr>
              <a:t>Report according to IB guidelines</a:t>
            </a:r>
          </a:p>
          <a:p>
            <a:pPr eaLnBrk="1" hangingPunct="1"/>
            <a:r>
              <a:rPr lang="da-DK" altLang="en-US" dirty="0" smtClean="0">
                <a:ea typeface="ＭＳ Ｐゴシック" panose="020B0600070205080204" pitchFamily="34" charset="-128"/>
              </a:rPr>
              <a:t>Maximum </a:t>
            </a:r>
            <a:r>
              <a:rPr lang="da-DK" altLang="en-US" b="1" i="1" u="sng" dirty="0" smtClean="0">
                <a:ea typeface="ＭＳ Ｐゴシック" panose="020B0600070205080204" pitchFamily="34" charset="-128"/>
              </a:rPr>
              <a:t>1500 words (SL)</a:t>
            </a:r>
          </a:p>
          <a:p>
            <a:pPr eaLnBrk="1" hangingPunct="1"/>
            <a:r>
              <a:rPr lang="da-DK" altLang="en-US" dirty="0" smtClean="0">
                <a:ea typeface="ＭＳ Ｐゴシック" panose="020B0600070205080204" pitchFamily="34" charset="-128"/>
              </a:rPr>
              <a:t>SL</a:t>
            </a:r>
            <a:r>
              <a:rPr lang="da-DK" altLang="en-US" dirty="0" smtClean="0">
                <a:ea typeface="ＭＳ Ｐゴシック" panose="020B0600070205080204" pitchFamily="34" charset="-128"/>
              </a:rPr>
              <a:t>: a simple experiment</a:t>
            </a:r>
          </a:p>
          <a:p>
            <a:pPr eaLnBrk="1" hangingPunct="1"/>
            <a:r>
              <a:rPr lang="da-DK" altLang="en-US" dirty="0" smtClean="0">
                <a:ea typeface="ＭＳ Ｐゴシック" panose="020B0600070205080204" pitchFamily="34" charset="-128"/>
              </a:rPr>
              <a:t>Ethical considerations (informed consent)</a:t>
            </a:r>
          </a:p>
          <a:p>
            <a:pPr eaLnBrk="1" hangingPunct="1"/>
            <a:r>
              <a:rPr lang="da-DK" altLang="en-US" dirty="0" smtClean="0">
                <a:ea typeface="ＭＳ Ｐゴシック" panose="020B0600070205080204" pitchFamily="34" charset="-128"/>
              </a:rPr>
              <a:t>Use </a:t>
            </a:r>
            <a:r>
              <a:rPr lang="da-DK" altLang="en-US" b="1" i="1" u="sng" dirty="0" smtClean="0">
                <a:ea typeface="ＭＳ Ｐゴシック" panose="020B0600070205080204" pitchFamily="34" charset="-128"/>
              </a:rPr>
              <a:t>past tense</a:t>
            </a:r>
          </a:p>
          <a:p>
            <a:pPr eaLnBrk="1" hangingPunct="1"/>
            <a:r>
              <a:rPr lang="da-DK" altLang="en-US" dirty="0" smtClean="0">
                <a:ea typeface="ＭＳ Ｐゴシック" panose="020B0600070205080204" pitchFamily="34" charset="-128"/>
              </a:rPr>
              <a:t>Use </a:t>
            </a:r>
            <a:r>
              <a:rPr lang="da-DK" altLang="en-US" b="1" i="1" u="sng" dirty="0" smtClean="0">
                <a:ea typeface="ＭＳ Ｐゴシック" panose="020B0600070205080204" pitchFamily="34" charset="-128"/>
              </a:rPr>
              <a:t>3</a:t>
            </a:r>
            <a:r>
              <a:rPr lang="da-DK" altLang="en-US" b="1" i="1" u="sng" baseline="30000" dirty="0" smtClean="0">
                <a:ea typeface="ＭＳ Ｐゴシック" panose="020B0600070205080204" pitchFamily="34" charset="-128"/>
              </a:rPr>
              <a:t>rd</a:t>
            </a:r>
            <a:r>
              <a:rPr lang="da-DK" altLang="en-US" b="1" i="1" u="sng" dirty="0" smtClean="0">
                <a:ea typeface="ＭＳ Ｐゴシック" panose="020B0600070205080204" pitchFamily="34" charset="-128"/>
              </a:rPr>
              <a:t> </a:t>
            </a:r>
            <a:r>
              <a:rPr lang="da-DK" altLang="en-US" b="1" i="1" u="sng" dirty="0" smtClean="0">
                <a:ea typeface="ＭＳ Ｐゴシック" panose="020B0600070205080204" pitchFamily="34" charset="-128"/>
              </a:rPr>
              <a:t>person</a:t>
            </a:r>
          </a:p>
          <a:p>
            <a:pPr eaLnBrk="1" hangingPunct="1"/>
            <a:r>
              <a:rPr lang="da-DK" altLang="en-US" b="1" i="1" u="sng" dirty="0" smtClean="0">
                <a:ea typeface="ＭＳ Ｐゴシック" panose="020B0600070205080204" pitchFamily="34" charset="-128"/>
              </a:rPr>
              <a:t>ABSOLUTELY NO PDF FILES WILL BE ACCEPTED!  </a:t>
            </a:r>
            <a:r>
              <a:rPr lang="da-DK" altLang="en-US" b="1" i="1" u="sng" smtClean="0">
                <a:ea typeface="ＭＳ Ｐゴシック" panose="020B0600070205080204" pitchFamily="34" charset="-128"/>
              </a:rPr>
              <a:t>I WILL DELETE!</a:t>
            </a:r>
            <a:endParaRPr lang="en-GB" altLang="en-US" b="1" i="1" u="sng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0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8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444500" y="1766200"/>
            <a:ext cx="12115799" cy="2755500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45720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Belleza"/>
              <a:buNone/>
            </a:pPr>
            <a:r>
              <a:rPr lang="en-US" sz="6400" b="0" i="0" u="none" strike="noStrike" cap="none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Explain why this research is relevant to the target population and worthy of study.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0" y="5289850"/>
            <a:ext cx="13004700" cy="3854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sz="4400" dirty="0">
                <a:solidFill>
                  <a:srgbClr val="121212"/>
                </a:solidFill>
                <a:highlight>
                  <a:srgbClr val="E8F4E8"/>
                </a:highlight>
              </a:rPr>
              <a:t>Do you remember the “</a:t>
            </a:r>
            <a:r>
              <a:rPr lang="en-US" sz="4400" b="1" i="1" u="sng" dirty="0">
                <a:solidFill>
                  <a:srgbClr val="121212"/>
                </a:solidFill>
                <a:highlight>
                  <a:srgbClr val="E8F4E8"/>
                </a:highlight>
              </a:rPr>
              <a:t>so what</a:t>
            </a:r>
            <a:r>
              <a:rPr lang="en-US" sz="4400" dirty="0">
                <a:solidFill>
                  <a:srgbClr val="121212"/>
                </a:solidFill>
                <a:highlight>
                  <a:srgbClr val="E8F4E8"/>
                </a:highlight>
              </a:rPr>
              <a:t>” from LA/SS thesis statements???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sz="4400" dirty="0">
                <a:solidFill>
                  <a:srgbClr val="121212"/>
                </a:solidFill>
                <a:highlight>
                  <a:srgbClr val="E8F4E8"/>
                </a:highlight>
              </a:rPr>
              <a:t>It is important that the aim is justified.  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-US" sz="4400" dirty="0">
                <a:solidFill>
                  <a:srgbClr val="121212"/>
                </a:solidFill>
                <a:highlight>
                  <a:srgbClr val="E8F4E8"/>
                </a:highlight>
              </a:rPr>
              <a:t>Why is this important in the target population that you are studying? 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US" sz="4400" dirty="0">
                <a:solidFill>
                  <a:srgbClr val="121212"/>
                </a:solidFill>
                <a:highlight>
                  <a:srgbClr val="E8F4E8"/>
                </a:highlight>
              </a:rPr>
              <a:t>This helps to justify the research and also focuses on the population which is being investigated.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8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444500" y="2374900"/>
            <a:ext cx="12115799" cy="65023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45720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Belleza"/>
              <a:buNone/>
            </a:pPr>
            <a:r>
              <a:rPr lang="en-US" sz="6400" b="0" i="0" u="none" strike="noStrike" cap="none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HL: Make sure that all three studies are based on the theory that is the underpinning of the study to be replicated.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50240" y="1562382"/>
            <a:ext cx="11704320" cy="1038578"/>
          </a:xfrm>
        </p:spPr>
        <p:txBody>
          <a:bodyPr/>
          <a:lstStyle/>
          <a:p>
            <a:pPr eaLnBrk="1" hangingPunct="1"/>
            <a:r>
              <a:rPr lang="da-DK" altLang="en-US" smtClean="0">
                <a:ea typeface="ＭＳ Ｐゴシック" panose="020B0600070205080204" pitchFamily="34" charset="-128"/>
              </a:rPr>
              <a:t>Ethical considerations</a:t>
            </a:r>
            <a:endParaRPr lang="en-GB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50241" y="2817707"/>
            <a:ext cx="5741530" cy="552704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altLang="en-US" dirty="0" smtClean="0">
                <a:ea typeface="ＭＳ Ｐゴシック" panose="020B0600070205080204" pitchFamily="34" charset="-128"/>
              </a:rPr>
              <a:t>Non-human animals must not be used</a:t>
            </a:r>
          </a:p>
          <a:p>
            <a:pPr eaLnBrk="1" hangingPunct="1">
              <a:lnSpc>
                <a:spcPct val="90000"/>
              </a:lnSpc>
            </a:pPr>
            <a:r>
              <a:rPr lang="da-DK" altLang="en-US" dirty="0" smtClean="0">
                <a:ea typeface="ＭＳ Ｐゴシック" panose="020B0600070205080204" pitchFamily="34" charset="-128"/>
              </a:rPr>
              <a:t>No deception </a:t>
            </a:r>
          </a:p>
          <a:p>
            <a:pPr eaLnBrk="1" hangingPunct="1">
              <a:lnSpc>
                <a:spcPct val="90000"/>
              </a:lnSpc>
            </a:pPr>
            <a:r>
              <a:rPr lang="da-DK" altLang="en-US" dirty="0" smtClean="0">
                <a:ea typeface="ＭＳ Ｐゴシック" panose="020B0600070205080204" pitchFamily="34" charset="-128"/>
              </a:rPr>
              <a:t>No harm done to participants (physical or psychological)</a:t>
            </a:r>
          </a:p>
          <a:p>
            <a:pPr eaLnBrk="1" hangingPunct="1">
              <a:lnSpc>
                <a:spcPct val="90000"/>
              </a:lnSpc>
            </a:pPr>
            <a:r>
              <a:rPr lang="da-DK" altLang="en-US" dirty="0" smtClean="0">
                <a:ea typeface="ＭＳ Ｐゴシック" panose="020B0600070205080204" pitchFamily="34" charset="-128"/>
              </a:rPr>
              <a:t>Briefing</a:t>
            </a:r>
          </a:p>
          <a:p>
            <a:pPr eaLnBrk="1" hangingPunct="1">
              <a:lnSpc>
                <a:spcPct val="90000"/>
              </a:lnSpc>
            </a:pPr>
            <a:r>
              <a:rPr lang="da-DK" altLang="en-US" dirty="0" smtClean="0">
                <a:ea typeface="ＭＳ Ｐゴシック" panose="020B0600070205080204" pitchFamily="34" charset="-128"/>
              </a:rPr>
              <a:t>Debriefing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610760" y="2817707"/>
            <a:ext cx="5743800" cy="6437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a-DK" altLang="en-US" dirty="0" smtClean="0">
                <a:ea typeface="ＭＳ Ｐゴシック" panose="020B0600070205080204" pitchFamily="34" charset="-128"/>
              </a:rPr>
              <a:t>Right to withdraw</a:t>
            </a:r>
          </a:p>
          <a:p>
            <a:pPr eaLnBrk="1" hangingPunct="1">
              <a:lnSpc>
                <a:spcPct val="90000"/>
              </a:lnSpc>
            </a:pPr>
            <a:r>
              <a:rPr lang="da-DK" altLang="en-US" dirty="0" smtClean="0">
                <a:ea typeface="ＭＳ Ｐゴシック" panose="020B0600070205080204" pitchFamily="34" charset="-128"/>
              </a:rPr>
              <a:t>Confidentiality</a:t>
            </a:r>
            <a:endParaRPr lang="en-GB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da-DK" altLang="en-US" dirty="0" smtClean="0">
                <a:ea typeface="ＭＳ Ｐゴシック" panose="020B0600070205080204" pitchFamily="34" charset="-128"/>
              </a:rPr>
              <a:t>Informed consent</a:t>
            </a:r>
          </a:p>
          <a:p>
            <a:pPr eaLnBrk="1" hangingPunct="1">
              <a:lnSpc>
                <a:spcPct val="90000"/>
              </a:lnSpc>
            </a:pPr>
            <a:r>
              <a:rPr lang="da-DK" altLang="en-US" dirty="0" smtClean="0">
                <a:ea typeface="ＭＳ Ｐゴシック" panose="020B0600070205080204" pitchFamily="34" charset="-128"/>
              </a:rPr>
              <a:t>Children: parental consent</a:t>
            </a:r>
          </a:p>
          <a:p>
            <a:pPr eaLnBrk="1" hangingPunct="1">
              <a:lnSpc>
                <a:spcPct val="90000"/>
              </a:lnSpc>
            </a:pPr>
            <a:endParaRPr lang="da-DK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</a:pPr>
            <a:endParaRPr lang="en-GB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" name="&quot;No&quot; Symbol 1"/>
          <p:cNvSpPr/>
          <p:nvPr/>
        </p:nvSpPr>
        <p:spPr bwMode="auto">
          <a:xfrm>
            <a:off x="7188200" y="4800600"/>
            <a:ext cx="3994008" cy="1844604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>
              <a:defRPr/>
            </a:pPr>
            <a:endParaRPr lang="en-US" sz="1991">
              <a:latin typeface="Arial" pitchFamily="-108" charset="0"/>
              <a:ea typeface="ＭＳ Ｐゴシック" pitchFamily="-10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20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192107" y="2709334"/>
            <a:ext cx="11054080" cy="617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413">
              <a:latin typeface="Verdana" panose="020B0604030504040204" pitchFamily="34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921173" y="2521938"/>
            <a:ext cx="11595947" cy="805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GB" altLang="en-US" sz="1991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1991" b="1">
                <a:solidFill>
                  <a:srgbClr val="FF0000"/>
                </a:solidFill>
                <a:latin typeface="Verdana" panose="020B0604030504040204" pitchFamily="34" charset="0"/>
                <a:cs typeface="Times New Roman" panose="02020603050405020304" pitchFamily="18" charset="0"/>
              </a:rPr>
              <a:t>Consent Form.</a:t>
            </a:r>
            <a:endParaRPr lang="en-GB" altLang="en-US" sz="1991">
              <a:latin typeface="Verdana" panose="020B0604030504040204" pitchFamily="34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1991">
                <a:latin typeface="Symbol" panose="05050102010706020507" pitchFamily="18" charset="2"/>
                <a:cs typeface="Times New Roman" panose="02020603050405020304" pitchFamily="18" charset="0"/>
              </a:rPr>
              <a:t>·</a:t>
            </a:r>
            <a:r>
              <a:rPr lang="en-GB" altLang="en-US" sz="1991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 </a:t>
            </a:r>
            <a:r>
              <a:rPr lang="en-GB" altLang="en-US" sz="1991">
                <a:latin typeface="Verdana" panose="020B0604030504040204" pitchFamily="34" charset="0"/>
                <a:cs typeface="Times New Roman" panose="02020603050405020304" pitchFamily="18" charset="0"/>
              </a:rPr>
              <a:t>I have been informed about the nature of the experiment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1991">
                <a:latin typeface="Symbol" panose="05050102010706020507" pitchFamily="18" charset="2"/>
                <a:cs typeface="Times New Roman" panose="02020603050405020304" pitchFamily="18" charset="0"/>
              </a:rPr>
              <a:t>·</a:t>
            </a:r>
            <a:r>
              <a:rPr lang="en-GB" altLang="en-US" sz="1991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 </a:t>
            </a:r>
            <a:r>
              <a:rPr lang="en-GB" altLang="en-US" sz="1991">
                <a:latin typeface="Verdana" panose="020B0604030504040204" pitchFamily="34" charset="0"/>
                <a:cs typeface="Times New Roman" panose="02020603050405020304" pitchFamily="18" charset="0"/>
              </a:rPr>
              <a:t>I understand that I have the right to withdraw from the experiment at any time, and   that any information/data about me will remain confidential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1991">
                <a:latin typeface="Symbol" panose="05050102010706020507" pitchFamily="18" charset="2"/>
                <a:cs typeface="Times New Roman" panose="02020603050405020304" pitchFamily="18" charset="0"/>
              </a:rPr>
              <a:t>·</a:t>
            </a:r>
            <a:r>
              <a:rPr lang="en-GB" altLang="en-US" sz="1991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 </a:t>
            </a:r>
            <a:r>
              <a:rPr lang="en-GB" altLang="en-US" sz="1991">
                <a:latin typeface="Verdana" panose="020B0604030504040204" pitchFamily="34" charset="0"/>
                <a:cs typeface="Times New Roman" panose="02020603050405020304" pitchFamily="18" charset="0"/>
              </a:rPr>
              <a:t>My anonymity will be protected as my name will not be identifiable.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1991">
                <a:latin typeface="Symbol" panose="05050102010706020507" pitchFamily="18" charset="2"/>
                <a:cs typeface="Times New Roman" panose="02020603050405020304" pitchFamily="18" charset="0"/>
              </a:rPr>
              <a:t>·</a:t>
            </a:r>
            <a:r>
              <a:rPr lang="en-GB" altLang="en-US" sz="1991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 </a:t>
            </a:r>
            <a:r>
              <a:rPr lang="en-GB" altLang="en-US" sz="1991">
                <a:latin typeface="Verdana" panose="020B0604030504040204" pitchFamily="34" charset="0"/>
                <a:cs typeface="Times New Roman" panose="02020603050405020304" pitchFamily="18" charset="0"/>
              </a:rPr>
              <a:t>The experiment will be conducted so that I will not be demeaned in any way.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1991">
                <a:latin typeface="Symbol" panose="05050102010706020507" pitchFamily="18" charset="2"/>
                <a:cs typeface="Times New Roman" panose="02020603050405020304" pitchFamily="18" charset="0"/>
              </a:rPr>
              <a:t>·</a:t>
            </a:r>
            <a:r>
              <a:rPr lang="en-GB" altLang="en-US" sz="1991">
                <a:latin typeface="Times New Roman" panose="02020603050405020304" pitchFamily="18" charset="0"/>
                <a:cs typeface="Times New Roman" panose="02020603050405020304" pitchFamily="18" charset="0"/>
              </a:rPr>
              <a:t>          </a:t>
            </a:r>
            <a:r>
              <a:rPr lang="en-GB" altLang="en-US" sz="1991">
                <a:latin typeface="Verdana" panose="020B0604030504040204" pitchFamily="34" charset="0"/>
                <a:cs typeface="Times New Roman" panose="02020603050405020304" pitchFamily="18" charset="0"/>
              </a:rPr>
              <a:t>I will be debriefed at the end, and have the opportunity to find out the results.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1991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1991">
                <a:latin typeface="Verdana" panose="020B0604030504040204" pitchFamily="34" charset="0"/>
                <a:cs typeface="Times New Roman" panose="02020603050405020304" pitchFamily="18" charset="0"/>
              </a:rPr>
              <a:t>I give my informed consent to participating in this experiment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1991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1991">
                <a:latin typeface="Verdana" panose="020B0604030504040204" pitchFamily="34" charset="0"/>
                <a:cs typeface="Times New Roman" panose="02020603050405020304" pitchFamily="18" charset="0"/>
              </a:rPr>
              <a:t>NAME and date____________________________________________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1991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1991">
                <a:latin typeface="Verdana" panose="020B0604030504040204" pitchFamily="34" charset="0"/>
                <a:cs typeface="Times New Roman" panose="02020603050405020304" pitchFamily="18" charset="0"/>
              </a:rPr>
              <a:t>Contact number_____________________________________________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1991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1991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GB" altLang="en-US" sz="1991">
                <a:latin typeface="Verdana" panose="020B0604030504040204" pitchFamily="34" charset="0"/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spcBef>
                <a:spcPct val="50000"/>
              </a:spcBef>
            </a:pPr>
            <a:endParaRPr lang="en-GB" altLang="en-US" sz="1991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50240" y="1562382"/>
            <a:ext cx="11704320" cy="1038578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ea typeface="ＭＳ Ｐゴシック" panose="020B0600070205080204" pitchFamily="34" charset="-128"/>
              </a:rPr>
              <a:t>Consent </a:t>
            </a:r>
            <a:r>
              <a:rPr lang="en-GB" altLang="en-US" dirty="0" smtClean="0">
                <a:ea typeface="ＭＳ Ｐゴシック" panose="020B0600070205080204" pitchFamily="34" charset="-128"/>
              </a:rPr>
              <a:t>form:  “Sample”</a:t>
            </a:r>
            <a:endParaRPr lang="en-GB" altLang="en-US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417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-2258" y="2835770"/>
            <a:ext cx="13004801" cy="7933831"/>
          </a:xfrm>
        </p:spPr>
        <p:txBody>
          <a:bodyPr/>
          <a:lstStyle/>
          <a:p>
            <a:pPr algn="l" eaLnBrk="1" hangingPunct="1"/>
            <a:r>
              <a:rPr lang="da-DK" altLang="en-US" sz="3413" dirty="0">
                <a:ea typeface="ＭＳ Ｐゴシック" panose="020B0600070205080204" pitchFamily="34" charset="-128"/>
              </a:rPr>
              <a:t>1. Title page </a:t>
            </a:r>
            <a:br>
              <a:rPr lang="da-DK" altLang="en-US" sz="3413" dirty="0">
                <a:ea typeface="ＭＳ Ｐゴシック" panose="020B0600070205080204" pitchFamily="34" charset="-128"/>
              </a:rPr>
            </a:br>
            <a:r>
              <a:rPr lang="da-DK" altLang="en-US" sz="3413" dirty="0">
                <a:ea typeface="ＭＳ Ｐゴシック" panose="020B0600070205080204" pitchFamily="34" charset="-128"/>
              </a:rPr>
              <a:t>2. Abstract </a:t>
            </a:r>
            <a:br>
              <a:rPr lang="da-DK" altLang="en-US" sz="3413" dirty="0">
                <a:ea typeface="ＭＳ Ｐゴシック" panose="020B0600070205080204" pitchFamily="34" charset="-128"/>
              </a:rPr>
            </a:br>
            <a:r>
              <a:rPr lang="da-DK" altLang="en-US" sz="3413" dirty="0">
                <a:ea typeface="ＭＳ Ｐゴシック" panose="020B0600070205080204" pitchFamily="34" charset="-128"/>
              </a:rPr>
              <a:t>3. Table of contents</a:t>
            </a:r>
            <a:br>
              <a:rPr lang="da-DK" altLang="en-US" sz="3413" dirty="0">
                <a:ea typeface="ＭＳ Ｐゴシック" panose="020B0600070205080204" pitchFamily="34" charset="-128"/>
              </a:rPr>
            </a:br>
            <a:r>
              <a:rPr lang="da-DK" altLang="en-US" sz="3413" dirty="0">
                <a:ea typeface="ＭＳ Ｐゴシック" panose="020B0600070205080204" pitchFamily="34" charset="-128"/>
              </a:rPr>
              <a:t>4.  Introduction: Background literature and justification of your own research</a:t>
            </a:r>
            <a:br>
              <a:rPr lang="da-DK" altLang="en-US" sz="3413" dirty="0">
                <a:ea typeface="ＭＳ Ｐゴシック" panose="020B0600070205080204" pitchFamily="34" charset="-128"/>
              </a:rPr>
            </a:br>
            <a:r>
              <a:rPr lang="da-DK" altLang="en-US" sz="3413" dirty="0">
                <a:ea typeface="ＭＳ Ｐゴシック" panose="020B0600070205080204" pitchFamily="34" charset="-128"/>
              </a:rPr>
              <a:t>5.  Aim of study</a:t>
            </a:r>
            <a:br>
              <a:rPr lang="da-DK" altLang="en-US" sz="3413" dirty="0">
                <a:ea typeface="ＭＳ Ｐゴシック" panose="020B0600070205080204" pitchFamily="34" charset="-128"/>
              </a:rPr>
            </a:br>
            <a:r>
              <a:rPr lang="da-DK" altLang="en-US" sz="3413" dirty="0">
                <a:ea typeface="ＭＳ Ｐゴシック" panose="020B0600070205080204" pitchFamily="34" charset="-128"/>
              </a:rPr>
              <a:t>6.  Method consists of 4 sections</a:t>
            </a:r>
            <a:br>
              <a:rPr lang="da-DK" altLang="en-US" sz="3413" dirty="0">
                <a:ea typeface="ＭＳ Ｐゴシック" panose="020B0600070205080204" pitchFamily="34" charset="-128"/>
              </a:rPr>
            </a:br>
            <a:r>
              <a:rPr lang="da-DK" altLang="en-US" sz="3413" dirty="0">
                <a:ea typeface="ＭＳ Ｐゴシック" panose="020B0600070205080204" pitchFamily="34" charset="-128"/>
              </a:rPr>
              <a:t>7.  Designs – consider strengths and limitations in each design</a:t>
            </a:r>
            <a:br>
              <a:rPr lang="da-DK" altLang="en-US" sz="3413" dirty="0">
                <a:ea typeface="ＭＳ Ｐゴシック" panose="020B0600070205080204" pitchFamily="34" charset="-128"/>
              </a:rPr>
            </a:br>
            <a:r>
              <a:rPr lang="da-DK" altLang="en-US" sz="3413" dirty="0">
                <a:ea typeface="ＭＳ Ｐゴシック" panose="020B0600070205080204" pitchFamily="34" charset="-128"/>
              </a:rPr>
              <a:t>8. IV and DV</a:t>
            </a:r>
            <a:br>
              <a:rPr lang="da-DK" altLang="en-US" sz="3413" dirty="0">
                <a:ea typeface="ＭＳ Ｐゴシック" panose="020B0600070205080204" pitchFamily="34" charset="-128"/>
              </a:rPr>
            </a:br>
            <a:r>
              <a:rPr lang="da-DK" altLang="en-US" sz="3413" dirty="0">
                <a:ea typeface="ＭＳ Ｐゴシック" panose="020B0600070205080204" pitchFamily="34" charset="-128"/>
              </a:rPr>
              <a:t>9. Selection of participants</a:t>
            </a:r>
            <a:br>
              <a:rPr lang="da-DK" altLang="en-US" sz="3413" dirty="0">
                <a:ea typeface="ＭＳ Ｐゴシック" panose="020B0600070205080204" pitchFamily="34" charset="-128"/>
              </a:rPr>
            </a:br>
            <a:r>
              <a:rPr lang="da-DK" altLang="en-US" sz="3413" dirty="0">
                <a:ea typeface="ＭＳ Ｐゴシック" panose="020B0600070205080204" pitchFamily="34" charset="-128"/>
              </a:rPr>
              <a:t>10. Procedure</a:t>
            </a:r>
            <a:br>
              <a:rPr lang="da-DK" altLang="en-US" sz="3413" dirty="0">
                <a:ea typeface="ＭＳ Ｐゴシック" panose="020B0600070205080204" pitchFamily="34" charset="-128"/>
              </a:rPr>
            </a:br>
            <a:r>
              <a:rPr lang="da-DK" altLang="en-US" sz="3413" dirty="0">
                <a:ea typeface="ＭＳ Ｐゴシック" panose="020B0600070205080204" pitchFamily="34" charset="-128"/>
              </a:rPr>
              <a:t>11. Discussion of results</a:t>
            </a:r>
            <a:br>
              <a:rPr lang="da-DK" altLang="en-US" sz="3413" dirty="0">
                <a:ea typeface="ＭＳ Ｐゴシック" panose="020B0600070205080204" pitchFamily="34" charset="-128"/>
              </a:rPr>
            </a:br>
            <a:r>
              <a:rPr lang="da-DK" altLang="en-US" sz="3413" dirty="0">
                <a:ea typeface="ＭＳ Ｐゴシック" panose="020B0600070205080204" pitchFamily="34" charset="-128"/>
              </a:rPr>
              <a:t>12. References</a:t>
            </a:r>
            <a:br>
              <a:rPr lang="da-DK" altLang="en-US" sz="3413" dirty="0">
                <a:ea typeface="ＭＳ Ｐゴシック" panose="020B0600070205080204" pitchFamily="34" charset="-128"/>
              </a:rPr>
            </a:br>
            <a:r>
              <a:rPr lang="da-DK" altLang="en-US" sz="3413" dirty="0">
                <a:ea typeface="ＭＳ Ｐゴシック" panose="020B0600070205080204" pitchFamily="34" charset="-128"/>
              </a:rPr>
              <a:t>13. Appendices</a:t>
            </a:r>
            <a:br>
              <a:rPr lang="da-DK" altLang="en-US" sz="3413" dirty="0">
                <a:ea typeface="ＭＳ Ｐゴシック" panose="020B0600070205080204" pitchFamily="34" charset="-128"/>
              </a:rPr>
            </a:br>
            <a:r>
              <a:rPr lang="da-DK" altLang="en-US" sz="3413" dirty="0">
                <a:ea typeface="ＭＳ Ｐゴシック" panose="020B0600070205080204" pitchFamily="34" charset="-128"/>
              </a:rPr>
              <a:t/>
            </a:r>
            <a:br>
              <a:rPr lang="da-DK" altLang="en-US" sz="3413" dirty="0">
                <a:ea typeface="ＭＳ Ｐゴシック" panose="020B0600070205080204" pitchFamily="34" charset="-128"/>
              </a:rPr>
            </a:br>
            <a:r>
              <a:rPr lang="da-DK" altLang="en-US" sz="3413" dirty="0">
                <a:ea typeface="ＭＳ Ｐゴシック" panose="020B0600070205080204" pitchFamily="34" charset="-128"/>
              </a:rPr>
              <a:t/>
            </a:r>
            <a:br>
              <a:rPr lang="da-DK" altLang="en-US" sz="3413" dirty="0">
                <a:ea typeface="ＭＳ Ｐゴシック" panose="020B0600070205080204" pitchFamily="34" charset="-128"/>
              </a:rPr>
            </a:br>
            <a:r>
              <a:rPr lang="en-GB" altLang="en-US" sz="3413" dirty="0">
                <a:ea typeface="ＭＳ Ｐゴシック" panose="020B0600070205080204" pitchFamily="34" charset="-128"/>
              </a:rPr>
              <a:t/>
            </a:r>
            <a:br>
              <a:rPr lang="en-GB" altLang="en-US" sz="3413" dirty="0">
                <a:ea typeface="ＭＳ Ｐゴシック" panose="020B0600070205080204" pitchFamily="34" charset="-128"/>
              </a:rPr>
            </a:br>
            <a:endParaRPr lang="en-GB" altLang="en-US" sz="3413" dirty="0">
              <a:ea typeface="ＭＳ Ｐゴシック" panose="020B0600070205080204" pitchFamily="34" charset="-128"/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989885" y="846667"/>
            <a:ext cx="6809458" cy="1950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ＭＳ Ｐゴシック" pitchFamily="-108" charset="-128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108" charset="0"/>
                <a:ea typeface="ＭＳ Ｐゴシック" pitchFamily="-108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10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10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10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108" charset="0"/>
              </a:defRPr>
            </a:lvl9pPr>
          </a:lstStyle>
          <a:p>
            <a:pPr eaLnBrk="1" hangingPunct="1">
              <a:defRPr/>
            </a:pPr>
            <a:endParaRPr lang="en-GB" altLang="en-US" sz="6258" dirty="0"/>
          </a:p>
        </p:txBody>
      </p:sp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1894277" y="846668"/>
            <a:ext cx="9216249" cy="131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982" b="1" u="sng"/>
              <a:t>Components of the Internal Assessment (IA)</a:t>
            </a:r>
          </a:p>
        </p:txBody>
      </p:sp>
    </p:spTree>
    <p:extLst>
      <p:ext uri="{BB962C8B-B14F-4D97-AF65-F5344CB8AC3E}">
        <p14:creationId xmlns:p14="http://schemas.microsoft.com/office/powerpoint/2010/main" val="195226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"/>
            <a:ext cx="6707223" cy="9753600"/>
          </a:xfrm>
        </p:spPr>
        <p:txBody>
          <a:bodyPr/>
          <a:lstStyle/>
          <a:p>
            <a:pPr marL="254000" indent="0" algn="ctr" eaLnBrk="1" hangingPunct="1">
              <a:buNone/>
            </a:pPr>
            <a:r>
              <a:rPr lang="da-DK" altLang="en-US" sz="5400" dirty="0">
                <a:ea typeface="ＭＳ Ｐゴシック" panose="020B0600070205080204" pitchFamily="34" charset="-128"/>
              </a:rPr>
              <a:t>Title page</a:t>
            </a:r>
            <a:endParaRPr lang="da-DK" altLang="en-US" sz="512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da-DK" altLang="en-US" sz="5120" dirty="0" smtClean="0">
                <a:ea typeface="ＭＳ Ｐゴシック" panose="020B0600070205080204" pitchFamily="34" charset="-128"/>
              </a:rPr>
              <a:t>Information </a:t>
            </a:r>
            <a:r>
              <a:rPr lang="da-DK" altLang="en-US" sz="5120" dirty="0">
                <a:ea typeface="ＭＳ Ｐゴシック" panose="020B0600070205080204" pitchFamily="34" charset="-128"/>
              </a:rPr>
              <a:t>about the student</a:t>
            </a:r>
          </a:p>
          <a:p>
            <a:pPr lvl="1" eaLnBrk="1" hangingPunct="1"/>
            <a:r>
              <a:rPr lang="da-DK" altLang="en-US" sz="4551" dirty="0">
                <a:ea typeface="ＭＳ Ｐゴシック" panose="020B0600070205080204" pitchFamily="34" charset="-128"/>
              </a:rPr>
              <a:t>Name and number</a:t>
            </a:r>
          </a:p>
          <a:p>
            <a:pPr lvl="1" eaLnBrk="1" hangingPunct="1"/>
            <a:r>
              <a:rPr lang="da-DK" altLang="en-US" sz="4551" dirty="0">
                <a:ea typeface="ＭＳ Ｐゴシック" panose="020B0600070205080204" pitchFamily="34" charset="-128"/>
              </a:rPr>
              <a:t>Subject and level</a:t>
            </a:r>
          </a:p>
          <a:p>
            <a:pPr lvl="1" eaLnBrk="1" hangingPunct="1"/>
            <a:r>
              <a:rPr lang="da-DK" altLang="en-US" sz="4551" dirty="0">
                <a:ea typeface="ＭＳ Ｐゴシック" panose="020B0600070205080204" pitchFamily="34" charset="-128"/>
              </a:rPr>
              <a:t>Date of submission</a:t>
            </a:r>
          </a:p>
          <a:p>
            <a:pPr lvl="1" eaLnBrk="1" hangingPunct="1"/>
            <a:r>
              <a:rPr lang="da-DK" altLang="en-US" sz="4551" dirty="0">
                <a:ea typeface="ＭＳ Ｐゴシック" panose="020B0600070205080204" pitchFamily="34" charset="-128"/>
              </a:rPr>
              <a:t>Word count</a:t>
            </a:r>
          </a:p>
          <a:p>
            <a:pPr lvl="1" eaLnBrk="1" hangingPunct="1"/>
            <a:endParaRPr lang="da-DK" altLang="en-US" sz="4551" dirty="0">
              <a:ea typeface="ＭＳ Ｐゴシック" panose="020B0600070205080204" pitchFamily="34" charset="-128"/>
            </a:endParaRPr>
          </a:p>
          <a:p>
            <a:pPr marL="254000" indent="0" algn="ctr" eaLnBrk="1" hangingPunct="1">
              <a:buNone/>
            </a:pPr>
            <a:r>
              <a:rPr lang="da-DK" altLang="en-US" sz="5120" dirty="0">
                <a:ea typeface="ＭＳ Ｐゴシック" panose="020B0600070205080204" pitchFamily="34" charset="-128"/>
              </a:rPr>
              <a:t>Title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707223" y="780345"/>
            <a:ext cx="6172993" cy="849697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da-DK" altLang="en-US" sz="2844" dirty="0">
                <a:solidFill>
                  <a:schemeClr val="tx1"/>
                </a:solidFill>
                <a:ea typeface="ＭＳ Ｐゴシック" panose="020B0600070205080204" pitchFamily="34" charset="-128"/>
              </a:rPr>
              <a:t>John Jacob Jingleheirmerschmidt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a-DK" altLang="en-US" sz="2844" dirty="0">
                <a:solidFill>
                  <a:schemeClr val="tx1"/>
                </a:solidFill>
                <a:ea typeface="ＭＳ Ｐゴシック" panose="020B0600070205080204" pitchFamily="34" charset="-128"/>
              </a:rPr>
              <a:t>007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da-DK" altLang="en-US" sz="2844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a-DK" altLang="en-US" sz="2844" dirty="0">
                <a:solidFill>
                  <a:schemeClr val="tx1"/>
                </a:solidFill>
                <a:ea typeface="ＭＳ Ｐゴシック" panose="020B0600070205080204" pitchFamily="34" charset="-128"/>
              </a:rPr>
              <a:t>Psychology SL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a-DK" altLang="en-US" sz="2844" dirty="0">
                <a:solidFill>
                  <a:schemeClr val="tx1"/>
                </a:solidFill>
                <a:ea typeface="ＭＳ Ｐゴシック" panose="020B0600070205080204" pitchFamily="34" charset="-128"/>
              </a:rPr>
              <a:t>1/6/18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a-DK" altLang="en-US" sz="2844" dirty="0">
                <a:solidFill>
                  <a:schemeClr val="tx1"/>
                </a:solidFill>
                <a:ea typeface="ＭＳ Ｐゴシック" panose="020B0600070205080204" pitchFamily="34" charset="-128"/>
              </a:rPr>
              <a:t>1500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da-DK" altLang="en-US" sz="2844" dirty="0">
              <a:solidFill>
                <a:schemeClr val="tx1"/>
              </a:solidFill>
              <a:ea typeface="ＭＳ Ｐゴシック" panose="020B0600070205080204" pitchFamily="34" charset="-128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da-DK" altLang="en-US" sz="2844" dirty="0">
                <a:solidFill>
                  <a:schemeClr val="tx1"/>
                </a:solidFill>
                <a:ea typeface="ＭＳ Ｐゴシック" panose="020B0600070205080204" pitchFamily="34" charset="-128"/>
              </a:rPr>
              <a:t>An experiment to investigat the effect of imagery on recall</a:t>
            </a:r>
          </a:p>
        </p:txBody>
      </p:sp>
    </p:spTree>
    <p:extLst>
      <p:ext uri="{BB962C8B-B14F-4D97-AF65-F5344CB8AC3E}">
        <p14:creationId xmlns:p14="http://schemas.microsoft.com/office/powerpoint/2010/main" val="192701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2266" y="533400"/>
            <a:ext cx="11704320" cy="1038578"/>
          </a:xfrm>
        </p:spPr>
        <p:txBody>
          <a:bodyPr/>
          <a:lstStyle/>
          <a:p>
            <a:pPr eaLnBrk="1" hangingPunct="1"/>
            <a:r>
              <a:rPr lang="da-DK" altLang="en-US" dirty="0" smtClean="0">
                <a:ea typeface="ＭＳ Ｐゴシック" panose="020B0600070205080204" pitchFamily="34" charset="-128"/>
              </a:rPr>
              <a:t>Abstract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a-DK" altLang="en-US" sz="3982" dirty="0">
                <a:ea typeface="ＭＳ Ｐゴシック" panose="020B0600070205080204" pitchFamily="34" charset="-128"/>
              </a:rPr>
              <a:t>Right after the title page and before the table of contents. It is a summary of important information about the study including:</a:t>
            </a:r>
          </a:p>
          <a:p>
            <a:pPr eaLnBrk="1" hangingPunct="1">
              <a:lnSpc>
                <a:spcPct val="90000"/>
              </a:lnSpc>
            </a:pPr>
            <a:r>
              <a:rPr lang="da-DK" altLang="en-US" sz="3982" dirty="0">
                <a:ea typeface="ＭＳ Ｐゴシック" panose="020B0600070205080204" pitchFamily="34" charset="-128"/>
              </a:rPr>
              <a:t>The aim of the study</a:t>
            </a:r>
          </a:p>
          <a:p>
            <a:pPr eaLnBrk="1" hangingPunct="1">
              <a:lnSpc>
                <a:spcPct val="90000"/>
              </a:lnSpc>
            </a:pPr>
            <a:r>
              <a:rPr lang="da-DK" altLang="en-US" sz="3982" dirty="0">
                <a:ea typeface="ＭＳ Ｐゴシック" panose="020B0600070205080204" pitchFamily="34" charset="-128"/>
              </a:rPr>
              <a:t>Procedure</a:t>
            </a:r>
          </a:p>
          <a:p>
            <a:pPr eaLnBrk="1" hangingPunct="1">
              <a:lnSpc>
                <a:spcPct val="90000"/>
              </a:lnSpc>
            </a:pPr>
            <a:r>
              <a:rPr lang="da-DK" altLang="en-US" sz="3982" dirty="0">
                <a:ea typeface="ＭＳ Ｐゴシック" panose="020B0600070205080204" pitchFamily="34" charset="-128"/>
              </a:rPr>
              <a:t>Results of study</a:t>
            </a:r>
          </a:p>
          <a:p>
            <a:pPr eaLnBrk="1" hangingPunct="1">
              <a:lnSpc>
                <a:spcPct val="90000"/>
              </a:lnSpc>
            </a:pPr>
            <a:r>
              <a:rPr lang="da-DK" altLang="en-US" sz="3982" dirty="0">
                <a:ea typeface="ＭＳ Ｐゴシック" panose="020B0600070205080204" pitchFamily="34" charset="-128"/>
              </a:rPr>
              <a:t>Conclusion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da-DK" altLang="en-US" sz="3982" dirty="0">
                <a:ea typeface="ＭＳ Ｐゴシック" panose="020B0600070205080204" pitchFamily="34" charset="-128"/>
              </a:rPr>
              <a:t>The abstract should not exceed 200 words – and is not included in the overall word count.</a:t>
            </a:r>
          </a:p>
        </p:txBody>
      </p:sp>
    </p:spTree>
    <p:extLst>
      <p:ext uri="{BB962C8B-B14F-4D97-AF65-F5344CB8AC3E}">
        <p14:creationId xmlns:p14="http://schemas.microsoft.com/office/powerpoint/2010/main" val="237914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44500" y="3175000"/>
            <a:ext cx="12115799" cy="2044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457200" lvl="0" indent="0" algn="ctr" rtl="0">
              <a:spcBef>
                <a:spcPts val="0"/>
              </a:spcBef>
              <a:buSzPct val="25000"/>
              <a:buNone/>
            </a:pPr>
            <a:r>
              <a:rPr lang="en-US" sz="6400" b="0" i="0" u="none" strike="noStrike" cap="none">
                <a:solidFill>
                  <a:srgbClr val="1D4770"/>
                </a:solidFill>
                <a:latin typeface="Calibri"/>
                <a:ea typeface="Calibri"/>
                <a:cs typeface="Calibri"/>
                <a:sym typeface="Calibri"/>
              </a:rPr>
              <a:t>Tips for writing better introductions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44500" y="152400"/>
            <a:ext cx="12115799" cy="13588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7800" b="0" i="0" u="none" strike="noStrike" cap="none">
                <a:solidFill>
                  <a:srgbClr val="515151"/>
                </a:solidFill>
                <a:latin typeface="Arial"/>
                <a:ea typeface="Arial"/>
                <a:cs typeface="Arial"/>
                <a:sym typeface="Arial"/>
              </a:rPr>
              <a:t>Introductions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44500" y="2374900"/>
            <a:ext cx="12115799" cy="6502399"/>
          </a:xfrm>
          <a:prstGeom prst="rect">
            <a:avLst/>
          </a:prstGeom>
          <a:noFill/>
          <a:ln>
            <a:noFill/>
          </a:ln>
        </p:spPr>
        <p:txBody>
          <a:bodyPr lIns="50800" tIns="50800" rIns="50800" bIns="508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Belleza"/>
              <a:buNone/>
            </a:pPr>
            <a:r>
              <a:rPr lang="en-US" sz="6400" b="0" i="0" u="none" strike="noStrike" cap="none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Write as complete a summary of the original study as possible – including the results.</a:t>
            </a:r>
          </a:p>
          <a:p>
            <a:pPr marL="0" marR="0" lvl="0" indent="0" algn="ctr" rtl="0">
              <a:spcBef>
                <a:spcPts val="30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Belleza"/>
              <a:buNone/>
            </a:pPr>
            <a:endParaRPr sz="6400" b="0" i="0" u="none" strike="noStrike" cap="none">
              <a:solidFill>
                <a:srgbClr val="000000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marL="0" marR="0" lvl="0" indent="0" algn="ctr" rtl="0">
              <a:spcBef>
                <a:spcPts val="3000"/>
              </a:spcBef>
              <a:buClr>
                <a:srgbClr val="000000"/>
              </a:buClr>
              <a:buSzPct val="25000"/>
              <a:buFont typeface="Belleza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Belleza"/>
                <a:ea typeface="Belleza"/>
                <a:cs typeface="Belleza"/>
                <a:sym typeface="Belleza"/>
              </a:rPr>
              <a:t>According to most ib examiners—this is a common reason many IAs receive lower marks.  It sets up your entire 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BC8F4B"/>
      </a:dk1>
      <a:lt1>
        <a:srgbClr val="728FBC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798</Words>
  <Application>Microsoft Office PowerPoint</Application>
  <PresentationFormat>Custom</PresentationFormat>
  <Paragraphs>130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35" baseType="lpstr">
      <vt:lpstr>Arial</vt:lpstr>
      <vt:lpstr>Symbol</vt:lpstr>
      <vt:lpstr>Times New Roman</vt:lpstr>
      <vt:lpstr>Merriweather Sans</vt:lpstr>
      <vt:lpstr>Calibri </vt:lpstr>
      <vt:lpstr>ＭＳ Ｐゴシック</vt:lpstr>
      <vt:lpstr>Calibri</vt:lpstr>
      <vt:lpstr>Belleza</vt:lpstr>
      <vt:lpstr>Tunga</vt:lpstr>
      <vt:lpstr>Verdana</vt:lpstr>
      <vt:lpstr>Palatino</vt:lpstr>
      <vt:lpstr>Wingdings</vt:lpstr>
      <vt:lpstr>White</vt:lpstr>
      <vt:lpstr>Office Theme</vt:lpstr>
      <vt:lpstr>IB Psych 11/13/17</vt:lpstr>
      <vt:lpstr>Internal assessment Basics </vt:lpstr>
      <vt:lpstr>Ethical considerations</vt:lpstr>
      <vt:lpstr>Consent form:  “Sample”</vt:lpstr>
      <vt:lpstr>1. Title page  2. Abstract  3. Table of contents 4.  Introduction: Background literature and justification of your own research 5.  Aim of study 6.  Method consists of 4 sections 7.  Designs – consider strengths and limitations in each design 8. IV and DV 9. Selection of participants 10. Procedure 11. Discussion of results 12. References 13. Appendices    </vt:lpstr>
      <vt:lpstr>PowerPoint Presentation</vt:lpstr>
      <vt:lpstr>Abstract</vt:lpstr>
      <vt:lpstr>Tips for writing better introductions</vt:lpstr>
      <vt:lpstr>Introductions</vt:lpstr>
      <vt:lpstr>Introductions</vt:lpstr>
      <vt:lpstr>Introductions—SL Expectations</vt:lpstr>
      <vt:lpstr>Introductions</vt:lpstr>
      <vt:lpstr>Introductions</vt:lpstr>
      <vt:lpstr>Introductions</vt:lpstr>
      <vt:lpstr>Introductions</vt:lpstr>
      <vt:lpstr>Introductions</vt:lpstr>
      <vt:lpstr>Introductions</vt:lpstr>
      <vt:lpstr>Introductions</vt:lpstr>
      <vt:lpstr>A funnel???  Just an idea, NOT an examplar...</vt:lpstr>
      <vt:lpstr>Introductions</vt:lpstr>
      <vt:lpstr>Introductions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Psychology 11.08.16</dc:title>
  <dc:creator>Steen, Matthew    SHS - Staff</dc:creator>
  <cp:lastModifiedBy>Steen, Matthew    SHS - Staff</cp:lastModifiedBy>
  <cp:revision>4</cp:revision>
  <dcterms:modified xsi:type="dcterms:W3CDTF">2017-11-13T15:46:54Z</dcterms:modified>
</cp:coreProperties>
</file>