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307" r:id="rId3"/>
    <p:sldId id="273" r:id="rId4"/>
    <p:sldId id="275" r:id="rId5"/>
    <p:sldId id="274" r:id="rId6"/>
    <p:sldId id="276" r:id="rId7"/>
    <p:sldId id="277" r:id="rId8"/>
    <p:sldId id="278" r:id="rId9"/>
    <p:sldId id="279" r:id="rId10"/>
    <p:sldId id="280" r:id="rId11"/>
    <p:sldId id="28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52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DDA63-73C2-45D9-997B-F21CE1C39ACF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14CE7-4B82-47CD-874F-6DC1B8C449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8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DCAFAB-1CA7-4989-83A0-E389FAF95C29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51687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DCAFAB-1CA7-4989-83A0-E389FAF95C29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46263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A687-3195-43BE-AE2B-133AE60BBDB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F8A5-4623-413D-9BCC-49380DB3E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A687-3195-43BE-AE2B-133AE60BBDB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F8A5-4623-413D-9BCC-49380DB3E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A687-3195-43BE-AE2B-133AE60BBDB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F8A5-4623-413D-9BCC-49380DB3E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A687-3195-43BE-AE2B-133AE60BBDB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F8A5-4623-413D-9BCC-49380DB3E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A687-3195-43BE-AE2B-133AE60BBDB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F8A5-4623-413D-9BCC-49380DB3E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A687-3195-43BE-AE2B-133AE60BBDB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F8A5-4623-413D-9BCC-49380DB3E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A687-3195-43BE-AE2B-133AE60BBDB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F8A5-4623-413D-9BCC-49380DB3E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A687-3195-43BE-AE2B-133AE60BBDB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F8A5-4623-413D-9BCC-49380DB3E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A687-3195-43BE-AE2B-133AE60BBDB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F8A5-4623-413D-9BCC-49380DB3E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A687-3195-43BE-AE2B-133AE60BBDB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F8A5-4623-413D-9BCC-49380DB3E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A687-3195-43BE-AE2B-133AE60BBDB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F8A5-4623-413D-9BCC-49380DB3E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7A687-3195-43BE-AE2B-133AE60BBDB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3F8A5-4623-413D-9BCC-49380DB3E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10</a:t>
            </a:r>
            <a:r>
              <a:rPr lang="en-US" sz="3600" baseline="300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th</a:t>
            </a: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 World Studies </a:t>
            </a:r>
            <a:r>
              <a:rPr lang="en-US" sz="3600" dirty="0" smtClean="0">
                <a:solidFill>
                  <a:srgbClr val="FF0000"/>
                </a:solidFill>
                <a:cs typeface="Tunga" pitchFamily="34" charset="0"/>
              </a:rPr>
              <a:t>11.13.17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4343400" cy="5486400"/>
          </a:xfrm>
        </p:spPr>
        <p:txBody>
          <a:bodyPr>
            <a:normAutofit lnSpcReduction="10000"/>
          </a:bodyPr>
          <a:lstStyle/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b="1" u="sng" dirty="0" smtClean="0"/>
              <a:t>Turn in:</a:t>
            </a:r>
            <a:endParaRPr lang="en-US" sz="3600" b="1" dirty="0"/>
          </a:p>
          <a:p>
            <a:pPr marL="457200" lvl="1" indent="0">
              <a:buFont typeface="Wingdings" pitchFamily="2" charset="2"/>
              <a:buChar char="Ø"/>
              <a:defRPr/>
            </a:pPr>
            <a:r>
              <a:rPr lang="en-US" sz="2000" b="1" dirty="0" smtClean="0"/>
              <a:t>Nothing</a:t>
            </a:r>
            <a:endParaRPr lang="en-US" sz="1600" b="1" dirty="0"/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b="1" u="sng" dirty="0" smtClean="0"/>
              <a:t>Take out:</a:t>
            </a:r>
            <a:r>
              <a:rPr lang="en-US" sz="3600" b="1" dirty="0" smtClean="0"/>
              <a:t> </a:t>
            </a:r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b="1" dirty="0" smtClean="0"/>
              <a:t>Planner</a:t>
            </a:r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b="1" dirty="0" smtClean="0"/>
              <a:t>Pen/pencil</a:t>
            </a:r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b="1" dirty="0" smtClean="0"/>
              <a:t>Notes</a:t>
            </a:r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b="1" dirty="0" smtClean="0"/>
              <a:t>Monarch Chart &amp; Map of Europe</a:t>
            </a:r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3200" b="1" i="1" u="sng" dirty="0" smtClean="0"/>
              <a:t>Internet Device</a:t>
            </a:r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b="1" dirty="0" smtClean="0"/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b="1" u="sng" dirty="0" smtClean="0"/>
              <a:t>Today’s objective:</a:t>
            </a:r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b="1" dirty="0" smtClean="0"/>
              <a:t>I can determine if I am meeting Steen’s </a:t>
            </a:r>
            <a:r>
              <a:rPr lang="en-US" sz="2000" b="1" dirty="0" smtClean="0"/>
              <a:t>expectations for reading, note-taking, etc.</a:t>
            </a:r>
            <a:endParaRPr lang="en-US" sz="2000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u="sng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419600" y="1143000"/>
            <a:ext cx="4724400" cy="5257800"/>
          </a:xfrm>
        </p:spPr>
        <p:txBody>
          <a:bodyPr>
            <a:normAutofit/>
          </a:bodyPr>
          <a:lstStyle/>
          <a:p>
            <a:pPr marL="57150" indent="0" eaLnBrk="1" hangingPunct="1">
              <a:buFont typeface="Wingdings" pitchFamily="2" charset="2"/>
              <a:buNone/>
              <a:defRPr/>
            </a:pPr>
            <a:r>
              <a:rPr lang="en-US" sz="2800" b="1" u="sng" dirty="0" smtClean="0"/>
              <a:t>Today’s Agenda:</a:t>
            </a:r>
          </a:p>
          <a:p>
            <a:pPr indent="-285750">
              <a:buFont typeface="Wingdings" pitchFamily="2" charset="2"/>
              <a:buChar char="Ø"/>
              <a:defRPr/>
            </a:pPr>
            <a:r>
              <a:rPr lang="en-US" sz="2800" b="1" i="1" dirty="0" smtClean="0"/>
              <a:t>An opportunity for you to display your knowledge</a:t>
            </a:r>
          </a:p>
          <a:p>
            <a:pPr indent="-285750">
              <a:buFont typeface="Wingdings" pitchFamily="2" charset="2"/>
              <a:buChar char="Ø"/>
              <a:defRPr/>
            </a:pPr>
            <a:r>
              <a:rPr lang="en-US" sz="2800" b="1" i="1" dirty="0" smtClean="0"/>
              <a:t>Background on France</a:t>
            </a:r>
            <a:endParaRPr lang="en-US" sz="1800" b="1" i="1" dirty="0" smtClean="0"/>
          </a:p>
          <a:p>
            <a:pPr marL="57150" indent="0">
              <a:buFont typeface="Wingdings" pitchFamily="2" charset="2"/>
              <a:buNone/>
              <a:defRPr/>
            </a:pPr>
            <a:endParaRPr lang="en-US" sz="2800" b="1" i="1" dirty="0" smtClean="0"/>
          </a:p>
          <a:p>
            <a:pPr marL="57150" indent="0"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marL="57150" indent="0" eaLnBrk="1" hangingPunct="1">
              <a:buFont typeface="Wingdings" pitchFamily="2" charset="2"/>
              <a:buNone/>
              <a:defRPr/>
            </a:pPr>
            <a:r>
              <a:rPr lang="en-US" sz="2800" b="1" u="sng" dirty="0" smtClean="0"/>
              <a:t>HW:</a:t>
            </a:r>
          </a:p>
          <a:p>
            <a:pPr marL="514350" indent="-457200" eaLnBrk="1" hangingPunct="1">
              <a:buFont typeface="Wingdings" pitchFamily="2" charset="2"/>
              <a:buChar char="Ø"/>
              <a:defRPr/>
            </a:pPr>
            <a:r>
              <a:rPr lang="en-US" sz="2800" b="1" dirty="0" smtClean="0"/>
              <a:t>CRA 16.2</a:t>
            </a:r>
            <a:endParaRPr lang="en-US" sz="2800" b="1" dirty="0" smtClean="0"/>
          </a:p>
          <a:p>
            <a:pPr marL="514350" indent="-457200" eaLnBrk="1" hangingPunct="1">
              <a:buFont typeface="Wingdings" pitchFamily="2" charset="2"/>
              <a:buChar char="Ø"/>
              <a:defRPr/>
            </a:pPr>
            <a:r>
              <a:rPr lang="en-US" sz="2800" b="1" dirty="0" smtClean="0"/>
              <a:t>Exam </a:t>
            </a:r>
            <a:r>
              <a:rPr lang="en-US" sz="2800" b="1" dirty="0" smtClean="0"/>
              <a:t>11/21</a:t>
            </a:r>
            <a:endParaRPr lang="en-US" sz="2800" b="1" dirty="0" smtClean="0"/>
          </a:p>
          <a:p>
            <a:pPr marL="457200" lvl="1" indent="0">
              <a:defRPr/>
            </a:pPr>
            <a:endParaRPr lang="en-US" sz="2000" b="1" dirty="0" smtClean="0"/>
          </a:p>
          <a:p>
            <a:pPr marL="57150" indent="0">
              <a:defRPr/>
            </a:pPr>
            <a:endParaRPr lang="en-US" sz="2800" b="1" u="sng" dirty="0" smtClean="0"/>
          </a:p>
          <a:p>
            <a:pPr marL="1771650" lvl="3" indent="-457200">
              <a:defRPr/>
            </a:pPr>
            <a:endParaRPr lang="en-US" sz="1600" dirty="0" smtClean="0"/>
          </a:p>
          <a:p>
            <a:pPr marL="514350" indent="-457200">
              <a:defRPr/>
            </a:pPr>
            <a:endParaRPr lang="en-US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Louis XIII and Cardinal Richelieu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Louis XIII was a weak </a:t>
            </a:r>
            <a:r>
              <a:rPr lang="en-US" altLang="en-US" dirty="0" smtClean="0"/>
              <a:t>king</a:t>
            </a:r>
            <a:endParaRPr lang="en-US" altLang="en-US" dirty="0"/>
          </a:p>
          <a:p>
            <a:pPr lvl="1"/>
            <a:r>
              <a:rPr lang="en-US" altLang="en-US" dirty="0"/>
              <a:t>Had an extremely powerful minister for support-Cardinal Richelieu</a:t>
            </a:r>
          </a:p>
          <a:p>
            <a:r>
              <a:rPr lang="en-US" altLang="en-US" dirty="0"/>
              <a:t>Richelieu took two major steps towards power</a:t>
            </a:r>
          </a:p>
          <a:p>
            <a:pPr lvl="1"/>
            <a:r>
              <a:rPr lang="en-US" altLang="en-US" dirty="0"/>
              <a:t>Moved against the Huguenots and all Protestants</a:t>
            </a:r>
          </a:p>
          <a:p>
            <a:pPr lvl="1"/>
            <a:r>
              <a:rPr lang="en-US" altLang="en-US" dirty="0"/>
              <a:t>Weakened the Nobles power and relied on the middle class instead</a:t>
            </a:r>
          </a:p>
        </p:txBody>
      </p:sp>
    </p:spTree>
    <p:extLst>
      <p:ext uri="{BB962C8B-B14F-4D97-AF65-F5344CB8AC3E}">
        <p14:creationId xmlns:p14="http://schemas.microsoft.com/office/powerpoint/2010/main" val="17431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387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0" y="58991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600"/>
              <a:t>Louis XIII and Cardinal Richelieu</a:t>
            </a:r>
          </a:p>
        </p:txBody>
      </p:sp>
    </p:spTree>
    <p:extLst>
      <p:ext uri="{BB962C8B-B14F-4D97-AF65-F5344CB8AC3E}">
        <p14:creationId xmlns:p14="http://schemas.microsoft.com/office/powerpoint/2010/main" val="119975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152400" y="152400"/>
            <a:ext cx="8991600" cy="6248400"/>
          </a:xfrm>
        </p:spPr>
        <p:txBody>
          <a:bodyPr>
            <a:normAutofit fontScale="92500" lnSpcReduction="20000"/>
          </a:bodyPr>
          <a:lstStyle/>
          <a:p>
            <a:pPr marL="57150" indent="0" algn="ctr" eaLnBrk="1" hangingPunct="1">
              <a:buFont typeface="Wingdings" pitchFamily="2" charset="2"/>
              <a:buNone/>
              <a:defRPr/>
            </a:pPr>
            <a:r>
              <a:rPr lang="en-US" sz="5800" b="1" u="sng" dirty="0" smtClean="0"/>
              <a:t>You may use your phones…</a:t>
            </a:r>
            <a:endParaRPr lang="en-US" sz="5800" b="1" u="sng" dirty="0" smtClean="0"/>
          </a:p>
          <a:p>
            <a:pPr marL="57150" indent="0" algn="ctr" eaLnBrk="1" hangingPunct="1">
              <a:buFont typeface="Wingdings" pitchFamily="2" charset="2"/>
              <a:buNone/>
              <a:defRPr/>
            </a:pPr>
            <a:endParaRPr lang="en-US" sz="3500" b="1" dirty="0"/>
          </a:p>
          <a:p>
            <a:pPr marL="57150" indent="0" algn="ctr" eaLnBrk="1" hangingPunct="1">
              <a:buFont typeface="Wingdings" pitchFamily="2" charset="2"/>
              <a:buNone/>
              <a:defRPr/>
            </a:pPr>
            <a:r>
              <a:rPr lang="en-US" sz="3500" b="1" dirty="0" smtClean="0"/>
              <a:t>We have an online:  </a:t>
            </a:r>
            <a:r>
              <a:rPr lang="en-US" sz="3500" b="1" u="sng" dirty="0" smtClean="0"/>
              <a:t>OPEN NOTES </a:t>
            </a:r>
            <a:r>
              <a:rPr lang="en-US" sz="3500" b="1" dirty="0" smtClean="0"/>
              <a:t>quiz!</a:t>
            </a:r>
          </a:p>
          <a:p>
            <a:pPr marL="57150" indent="0" algn="ctr" eaLnBrk="1" hangingPunct="1">
              <a:buFont typeface="Wingdings" pitchFamily="2" charset="2"/>
              <a:buNone/>
              <a:defRPr/>
            </a:pPr>
            <a:endParaRPr lang="en-US" sz="3500" b="1" dirty="0"/>
          </a:p>
          <a:p>
            <a:pPr marL="57150" indent="0" algn="ctr" eaLnBrk="1" hangingPunct="1">
              <a:buFont typeface="Wingdings" pitchFamily="2" charset="2"/>
              <a:buNone/>
              <a:defRPr/>
            </a:pPr>
            <a:r>
              <a:rPr lang="en-US" sz="3500" b="1" dirty="0" smtClean="0"/>
              <a:t>You will have 20 minutes to complete and submit:  I will only accept your </a:t>
            </a:r>
            <a:r>
              <a:rPr lang="en-US" sz="3500" b="1" u="sng" dirty="0" smtClean="0"/>
              <a:t>FIRST</a:t>
            </a:r>
            <a:r>
              <a:rPr lang="en-US" sz="3500" b="1" dirty="0" smtClean="0"/>
              <a:t> submission!  </a:t>
            </a:r>
          </a:p>
          <a:p>
            <a:pPr marL="57150" indent="0" algn="ctr" eaLnBrk="1" hangingPunct="1">
              <a:buFont typeface="Wingdings" pitchFamily="2" charset="2"/>
              <a:buNone/>
              <a:defRPr/>
            </a:pPr>
            <a:endParaRPr lang="en-US" sz="3500" b="1" dirty="0"/>
          </a:p>
          <a:p>
            <a:pPr marL="57150" indent="0" algn="ctr" eaLnBrk="1" hangingPunct="1">
              <a:buFont typeface="Wingdings" pitchFamily="2" charset="2"/>
              <a:buNone/>
              <a:defRPr/>
            </a:pPr>
            <a:r>
              <a:rPr lang="en-US" sz="3500" b="1" dirty="0" smtClean="0"/>
              <a:t>I will close the window at 20 minutes:  budget your time! </a:t>
            </a:r>
          </a:p>
          <a:p>
            <a:pPr marL="57150" indent="0" algn="ctr" eaLnBrk="1" hangingPunct="1">
              <a:buFont typeface="Wingdings" pitchFamily="2" charset="2"/>
              <a:buNone/>
              <a:defRPr/>
            </a:pPr>
            <a:endParaRPr lang="en-US" sz="3500" b="1" dirty="0"/>
          </a:p>
          <a:p>
            <a:pPr marL="57150" indent="0" algn="ctr" eaLnBrk="1" hangingPunct="1">
              <a:buFont typeface="Wingdings" pitchFamily="2" charset="2"/>
              <a:buNone/>
              <a:defRPr/>
            </a:pPr>
            <a:r>
              <a:rPr lang="en-US" sz="3500" b="1" dirty="0" smtClean="0"/>
              <a:t>If you finish early, take a peek at the Fall Research Paper button…we’ll </a:t>
            </a:r>
            <a:r>
              <a:rPr lang="en-US" sz="3500" b="1" dirty="0" smtClean="0"/>
              <a:t>look at it more at the end of the week.</a:t>
            </a:r>
            <a:endParaRPr lang="en-US" sz="3500" b="1" dirty="0" smtClean="0"/>
          </a:p>
          <a:p>
            <a:pPr marL="457200" lvl="1" indent="0" algn="ctr">
              <a:defRPr/>
            </a:pPr>
            <a:endParaRPr lang="en-US" sz="2000" b="1" dirty="0" smtClean="0"/>
          </a:p>
          <a:p>
            <a:pPr marL="57150" indent="0" algn="ctr">
              <a:defRPr/>
            </a:pPr>
            <a:endParaRPr lang="en-US" sz="2800" b="1" u="sng" dirty="0" smtClean="0"/>
          </a:p>
          <a:p>
            <a:pPr marL="1771650" lvl="3" indent="-457200">
              <a:defRPr/>
            </a:pPr>
            <a:endParaRPr lang="en-US" sz="1600" dirty="0" smtClean="0"/>
          </a:p>
          <a:p>
            <a:pPr marL="514350" indent="-457200"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04725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143000" y="1066800"/>
            <a:ext cx="6934200" cy="4765675"/>
          </a:xfrm>
          <a:prstGeom prst="rect">
            <a:avLst/>
          </a:prstGeom>
          <a:noFill/>
          <a:ln w="9525">
            <a:solidFill>
              <a:srgbClr val="33CCFF"/>
            </a:solidFill>
            <a:miter lim="800000"/>
            <a:headEnd/>
            <a:tailEnd/>
          </a:ln>
          <a:effectLst>
            <a:prstShdw prst="shdw17" dist="17961" dir="2700000">
              <a:srgbClr val="33CC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274320" tIns="320040" rIns="274320" bIns="3200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7200" b="1" dirty="0">
                <a:latin typeface="Cleopatra" pitchFamily="2" charset="0"/>
              </a:rPr>
              <a:t>Civil War</a:t>
            </a:r>
          </a:p>
          <a:p>
            <a:pPr algn="ctr">
              <a:spcBef>
                <a:spcPct val="50000"/>
              </a:spcBef>
            </a:pPr>
            <a:r>
              <a:rPr lang="en-US" altLang="en-US" sz="7200" b="1" dirty="0">
                <a:latin typeface="Cleopatra" pitchFamily="2" charset="0"/>
              </a:rPr>
              <a:t>In France</a:t>
            </a:r>
          </a:p>
          <a:p>
            <a:pPr algn="ctr">
              <a:spcBef>
                <a:spcPct val="50000"/>
              </a:spcBef>
            </a:pPr>
            <a:r>
              <a:rPr lang="en-US" altLang="en-US" sz="6000" b="1" dirty="0">
                <a:latin typeface="Cleopatra" pitchFamily="2" charset="0"/>
              </a:rPr>
              <a:t>(1562-1598)</a:t>
            </a:r>
          </a:p>
        </p:txBody>
      </p:sp>
    </p:spTree>
    <p:extLst>
      <p:ext uri="{BB962C8B-B14F-4D97-AF65-F5344CB8AC3E}">
        <p14:creationId xmlns:p14="http://schemas.microsoft.com/office/powerpoint/2010/main" val="385341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04800"/>
            <a:ext cx="5016090" cy="6138111"/>
          </a:xfrm>
          <a:prstGeom prst="rect">
            <a:avLst/>
          </a:prstGeom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52400" y="196850"/>
            <a:ext cx="89154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latin typeface="+mj-lt"/>
              </a:rPr>
              <a:t>Catherine de Medici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8144" y="1087582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Remember her?!?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" y="53340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The Medici are </a:t>
            </a:r>
            <a:r>
              <a:rPr lang="en-US" sz="4800" dirty="0" err="1" smtClean="0">
                <a:solidFill>
                  <a:srgbClr val="FF0000"/>
                </a:solidFill>
              </a:rPr>
              <a:t>baaaack</a:t>
            </a:r>
            <a:r>
              <a:rPr lang="en-US" sz="4800" dirty="0" smtClean="0">
                <a:solidFill>
                  <a:srgbClr val="FF0000"/>
                </a:solidFill>
              </a:rPr>
              <a:t>…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9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7630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latin typeface="Cleopatra" pitchFamily="2" charset="0"/>
              </a:rPr>
              <a:t>The Valois Family:</a:t>
            </a:r>
            <a:br>
              <a:rPr lang="en-US" altLang="en-US" sz="4000" b="1" dirty="0">
                <a:latin typeface="Cleopatra" pitchFamily="2" charset="0"/>
              </a:rPr>
            </a:br>
            <a:r>
              <a:rPr lang="en-US" altLang="en-US" sz="4000" b="1" dirty="0">
                <a:latin typeface="Cleopatra" pitchFamily="2" charset="0"/>
              </a:rPr>
              <a:t>The Beginning of the End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0" y="1793875"/>
            <a:ext cx="9144000" cy="475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12763" indent="-5127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1149350" indent="-40163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63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77950"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CC99FF"/>
              </a:buClr>
              <a:buFont typeface="Wingdings" pitchFamily="2" charset="2"/>
              <a:buChar char="v"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Henri II was the last powerful 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Valois—he died…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C99FF"/>
              </a:buClr>
              <a:buFont typeface="Wingdings" pitchFamily="2" charset="2"/>
              <a:buChar char="v"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weak sons followed:</a:t>
            </a:r>
          </a:p>
          <a:p>
            <a:pPr lvl="1">
              <a:buClr>
                <a:srgbClr val="33CCFF"/>
              </a:buClr>
              <a:buSzPct val="80000"/>
              <a:buFont typeface="Wingdings" pitchFamily="2" charset="2"/>
              <a:buChar char="§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Francis II</a:t>
            </a:r>
          </a:p>
          <a:p>
            <a:pPr lvl="1">
              <a:buClr>
                <a:srgbClr val="33CCFF"/>
              </a:buClr>
              <a:buSzPct val="80000"/>
              <a:buFont typeface="Wingdings" pitchFamily="2" charset="2"/>
              <a:buChar char="§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Charles IX</a:t>
            </a:r>
          </a:p>
          <a:p>
            <a:pPr lvl="1">
              <a:buClr>
                <a:srgbClr val="33CCFF"/>
              </a:buClr>
              <a:buSzPct val="80000"/>
              <a:buFont typeface="Wingdings" pitchFamily="2" charset="2"/>
              <a:buChar char="§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Henri III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C99FF"/>
              </a:buClr>
              <a:buFont typeface="Wingdings" pitchFamily="2" charset="2"/>
              <a:buChar char="v"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Catherine de Medici controlled the sons:</a:t>
            </a:r>
          </a:p>
          <a:p>
            <a:pPr lvl="1">
              <a:buClr>
                <a:srgbClr val="33CCFF"/>
              </a:buClr>
              <a:buSzPct val="80000"/>
              <a:buFont typeface="Wingdings" pitchFamily="2" charset="2"/>
              <a:buChar char="§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mother to the boys</a:t>
            </a:r>
          </a:p>
          <a:p>
            <a:pPr lvl="1">
              <a:buClr>
                <a:srgbClr val="33CCFF"/>
              </a:buClr>
              <a:buSzPct val="80000"/>
              <a:buFont typeface="Wingdings" pitchFamily="2" charset="2"/>
              <a:buChar char="§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Played both sides in the civil war</a:t>
            </a:r>
          </a:p>
          <a:p>
            <a:pPr lvl="1">
              <a:buClr>
                <a:srgbClr val="33CCFF"/>
              </a:buClr>
              <a:buSzPct val="80000"/>
              <a:buFont typeface="Wingdings" pitchFamily="2" charset="2"/>
              <a:buChar char="§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a reputation for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cruelty—sounds like a Medici!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08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763000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French Civil War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0" y="762000"/>
            <a:ext cx="8839200" cy="603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12763" indent="-5127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1149350" indent="-40163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63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77950"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CC99FF"/>
              </a:buClr>
              <a:buFont typeface="Wingdings" pitchFamily="2" charset="2"/>
              <a:buChar char="v"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were two sides:</a:t>
            </a:r>
          </a:p>
          <a:p>
            <a:pPr lvl="1">
              <a:buClr>
                <a:srgbClr val="33CCFF"/>
              </a:buClr>
              <a:buSzPct val="80000"/>
              <a:buFont typeface="Wingdings" pitchFamily="2" charset="2"/>
              <a:buChar char="§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Guise family led Catholics in North</a:t>
            </a:r>
          </a:p>
          <a:p>
            <a:pPr lvl="1">
              <a:buClr>
                <a:srgbClr val="33CCFF"/>
              </a:buClr>
              <a:buSzPct val="80000"/>
              <a:buFont typeface="Wingdings" pitchFamily="2" charset="2"/>
              <a:buChar char="§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Bourbon family led Huguenots in South</a:t>
            </a:r>
          </a:p>
          <a:p>
            <a:pPr lvl="1">
              <a:buClr>
                <a:srgbClr val="33CCFF"/>
              </a:buClr>
              <a:buSzPct val="80000"/>
              <a:buFont typeface="Wingdings" pitchFamily="2" charset="2"/>
              <a:buChar char="§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Fighting for the royal inheritance</a:t>
            </a:r>
            <a:b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C99FF"/>
              </a:buClr>
              <a:buFont typeface="Wingdings" pitchFamily="2" charset="2"/>
              <a:buChar char="v"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Catherine supported the Guises in the first phase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Clr>
                <a:srgbClr val="CC99FF"/>
              </a:buClr>
              <a:buFont typeface="Wingdings" pitchFamily="2" charset="2"/>
              <a:buChar char="v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Henri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III—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urged him to make peace…just before she died she learned he didn’t…ironically, he was then assassinated…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C99FF"/>
              </a:buClr>
              <a:buFont typeface="Wingdings" pitchFamily="2" charset="2"/>
              <a:buChar char="v"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St. Bartholomew’s Day Massacre</a:t>
            </a:r>
          </a:p>
          <a:p>
            <a:pPr lvl="1">
              <a:buClr>
                <a:srgbClr val="33CCFF"/>
              </a:buClr>
              <a:buSzPct val="80000"/>
              <a:buFont typeface="Wingdings" pitchFamily="2" charset="2"/>
              <a:buChar char="§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August 24, 1572</a:t>
            </a:r>
          </a:p>
          <a:p>
            <a:pPr lvl="1">
              <a:buClr>
                <a:srgbClr val="33CCFF"/>
              </a:buClr>
              <a:buSzPct val="80000"/>
              <a:buFont typeface="Wingdings" pitchFamily="2" charset="2"/>
              <a:buChar char="§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20,000 Huguenots were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killed (numbers vary)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33CCFF"/>
              </a:buClr>
              <a:buSzPct val="80000"/>
              <a:buFont typeface="Wingdings" pitchFamily="2" charset="2"/>
              <a:buChar char="§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Henri of Navarre, a Bourbon, survived</a:t>
            </a:r>
          </a:p>
        </p:txBody>
      </p:sp>
    </p:spTree>
    <p:extLst>
      <p:ext uri="{BB962C8B-B14F-4D97-AF65-F5344CB8AC3E}">
        <p14:creationId xmlns:p14="http://schemas.microsoft.com/office/powerpoint/2010/main" val="414081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52400" y="196850"/>
            <a:ext cx="89154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latin typeface="Cleopatra" pitchFamily="2" charset="0"/>
              </a:rPr>
              <a:t>St. Bartholomew’s Day Massacre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848600" cy="55054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73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28600" y="76200"/>
            <a:ext cx="8763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French Civil War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609600" y="914400"/>
            <a:ext cx="8001000" cy="533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2763" indent="-5127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1149350" indent="-40163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63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77950"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CC99FF"/>
              </a:buClr>
              <a:buFont typeface="Wingdings" pitchFamily="2" charset="2"/>
              <a:buChar char="v"/>
            </a:pP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Catherine started supporting the Bourbons.</a:t>
            </a:r>
            <a:b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C99FF"/>
              </a:buClr>
              <a:buFont typeface="Wingdings" pitchFamily="2" charset="2"/>
              <a:buNone/>
            </a:pP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C99FF"/>
              </a:buClr>
              <a:buFont typeface="Wingdings" pitchFamily="2" charset="2"/>
              <a:buChar char="v"/>
            </a:pP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Henri of Navarre defeated Catholic League &amp; becomes Henry IV of France. </a:t>
            </a:r>
            <a:b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C99FF"/>
              </a:buClr>
              <a:buFont typeface="Wingdings" pitchFamily="2" charset="2"/>
              <a:buChar char="v"/>
            </a:pP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of Civil War:</a:t>
            </a:r>
          </a:p>
          <a:p>
            <a:pPr lvl="1">
              <a:buClr>
                <a:srgbClr val="33CCFF"/>
              </a:buClr>
              <a:buSzPct val="80000"/>
              <a:buFont typeface="Wingdings" pitchFamily="2" charset="2"/>
              <a:buChar char="§"/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France was left divided by religion</a:t>
            </a:r>
          </a:p>
          <a:p>
            <a:pPr lvl="1">
              <a:buClr>
                <a:srgbClr val="33CCFF"/>
              </a:buClr>
              <a:buSzPct val="80000"/>
              <a:buFont typeface="Wingdings" pitchFamily="2" charset="2"/>
              <a:buChar char="§"/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Royal power had weakened</a:t>
            </a:r>
          </a:p>
          <a:p>
            <a:pPr lvl="1">
              <a:buClr>
                <a:srgbClr val="33CCFF"/>
              </a:buClr>
              <a:buSzPct val="80000"/>
              <a:buFont typeface="Wingdings" pitchFamily="2" charset="2"/>
              <a:buChar char="§"/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Valois family now replaced by Bourbons</a:t>
            </a:r>
          </a:p>
        </p:txBody>
      </p:sp>
      <p:sp>
        <p:nvSpPr>
          <p:cNvPr id="45060" name="Oval 4"/>
          <p:cNvSpPr>
            <a:spLocks noChangeArrowheads="1"/>
          </p:cNvSpPr>
          <p:nvPr/>
        </p:nvSpPr>
        <p:spPr bwMode="auto">
          <a:xfrm>
            <a:off x="990600" y="1752600"/>
            <a:ext cx="1752600" cy="1219200"/>
          </a:xfrm>
          <a:prstGeom prst="ellipse">
            <a:avLst/>
          </a:prstGeom>
          <a:solidFill>
            <a:srgbClr val="FFA3FF"/>
          </a:solidFill>
          <a:ln>
            <a:noFill/>
          </a:ln>
          <a:effectLst>
            <a:prstShdw prst="shdw17" dist="17961" dir="2700000">
              <a:schemeClr val="tx1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>
                <a:latin typeface="Comic Sans MS" pitchFamily="66" charset="0"/>
              </a:rPr>
              <a:t>Catholic</a:t>
            </a:r>
            <a:br>
              <a:rPr lang="en-US" altLang="en-US" sz="1800" b="1">
                <a:latin typeface="Comic Sans MS" pitchFamily="66" charset="0"/>
              </a:rPr>
            </a:br>
            <a:r>
              <a:rPr lang="en-US" altLang="en-US" sz="1800" b="1">
                <a:latin typeface="Comic Sans MS" pitchFamily="66" charset="0"/>
              </a:rPr>
              <a:t>League</a:t>
            </a:r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6553200" y="1752600"/>
            <a:ext cx="1752600" cy="1219200"/>
          </a:xfrm>
          <a:prstGeom prst="ellipse">
            <a:avLst/>
          </a:prstGeom>
          <a:solidFill>
            <a:srgbClr val="FFA3FF"/>
          </a:solidFill>
          <a:ln>
            <a:noFill/>
          </a:ln>
          <a:effectLst>
            <a:prstShdw prst="shdw17" dist="17961" dir="2700000">
              <a:schemeClr val="tx1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>
                <a:latin typeface="Comic Sans MS" pitchFamily="66" charset="0"/>
              </a:rPr>
              <a:t>Protestant</a:t>
            </a:r>
            <a:br>
              <a:rPr lang="en-US" altLang="en-US" sz="1800" b="1">
                <a:latin typeface="Comic Sans MS" pitchFamily="66" charset="0"/>
              </a:rPr>
            </a:br>
            <a:r>
              <a:rPr lang="en-US" altLang="en-US" sz="1800" b="1">
                <a:latin typeface="Comic Sans MS" pitchFamily="66" charset="0"/>
              </a:rPr>
              <a:t>Union</a:t>
            </a: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2743200" y="2362200"/>
            <a:ext cx="990600" cy="0"/>
          </a:xfrm>
          <a:prstGeom prst="line">
            <a:avLst/>
          </a:prstGeom>
          <a:noFill/>
          <a:ln w="28575">
            <a:solidFill>
              <a:srgbClr val="FFA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flipH="1">
            <a:off x="5562600" y="2362200"/>
            <a:ext cx="990600" cy="0"/>
          </a:xfrm>
          <a:prstGeom prst="line">
            <a:avLst/>
          </a:prstGeom>
          <a:noFill/>
          <a:ln w="28575">
            <a:solidFill>
              <a:srgbClr val="FFA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4" name="AutoShape 8"/>
          <p:cNvSpPr>
            <a:spLocks noChangeArrowheads="1"/>
          </p:cNvSpPr>
          <p:nvPr/>
        </p:nvSpPr>
        <p:spPr bwMode="auto">
          <a:xfrm>
            <a:off x="3962400" y="1752600"/>
            <a:ext cx="1600200" cy="1371600"/>
          </a:xfrm>
          <a:prstGeom prst="irregularSeal2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/>
              <a:t>CIVIL</a:t>
            </a:r>
            <a:br>
              <a:rPr lang="en-US" altLang="en-US" sz="1800" b="1"/>
            </a:br>
            <a:r>
              <a:rPr lang="en-US" altLang="en-US" sz="1800" b="1"/>
              <a:t>WAR</a:t>
            </a: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7239000" y="1295400"/>
            <a:ext cx="7620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4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  <p:bldP spid="45061" grpId="0" animBg="1"/>
      <p:bldP spid="45062" grpId="0" animBg="1"/>
      <p:bldP spid="45063" grpId="0" animBg="1"/>
      <p:bldP spid="45064" grpId="0" animBg="1"/>
      <p:bldP spid="450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-609600" y="0"/>
            <a:ext cx="8229600" cy="914400"/>
          </a:xfrm>
        </p:spPr>
        <p:txBody>
          <a:bodyPr/>
          <a:lstStyle/>
          <a:p>
            <a:r>
              <a:rPr lang="en-US" altLang="en-US" dirty="0"/>
              <a:t>Absolute Monarchy in France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84" y="762000"/>
            <a:ext cx="9144000" cy="5791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500" dirty="0"/>
              <a:t>Religious Wars and Power Struggles</a:t>
            </a:r>
          </a:p>
          <a:p>
            <a:pPr lvl="1">
              <a:lnSpc>
                <a:spcPct val="90000"/>
              </a:lnSpc>
            </a:pPr>
            <a:r>
              <a:rPr lang="en-US" altLang="en-US" sz="2500" b="1" u="sng" dirty="0" smtClean="0"/>
              <a:t>Bourbon Family</a:t>
            </a:r>
          </a:p>
          <a:p>
            <a:pPr lvl="1">
              <a:lnSpc>
                <a:spcPct val="90000"/>
              </a:lnSpc>
            </a:pPr>
            <a:r>
              <a:rPr lang="en-US" altLang="en-US" sz="2500" dirty="0" smtClean="0"/>
              <a:t>Henry </a:t>
            </a:r>
            <a:r>
              <a:rPr lang="en-US" altLang="en-US" sz="2500" dirty="0"/>
              <a:t>of Navarre-converted to </a:t>
            </a:r>
            <a:r>
              <a:rPr lang="en-US" altLang="en-US" sz="2500" dirty="0" smtClean="0"/>
              <a:t>Catholicism:  “Paris is worth a Mass.”</a:t>
            </a:r>
          </a:p>
          <a:p>
            <a:pPr lvl="2">
              <a:lnSpc>
                <a:spcPct val="90000"/>
              </a:lnSpc>
            </a:pPr>
            <a:r>
              <a:rPr lang="en-US" altLang="en-US" sz="2500" dirty="0" smtClean="0"/>
              <a:t>Married Catherine de Medici’s daughter</a:t>
            </a:r>
          </a:p>
          <a:p>
            <a:pPr lvl="3">
              <a:lnSpc>
                <a:spcPct val="90000"/>
              </a:lnSpc>
            </a:pPr>
            <a:r>
              <a:rPr lang="en-US" altLang="en-US" sz="2500" dirty="0" smtClean="0"/>
              <a:t>Phillip II of Spain had refused the offer</a:t>
            </a:r>
            <a:endParaRPr lang="en-US" altLang="en-US" sz="2500" dirty="0"/>
          </a:p>
          <a:p>
            <a:pPr lvl="2">
              <a:lnSpc>
                <a:spcPct val="90000"/>
              </a:lnSpc>
            </a:pPr>
            <a:r>
              <a:rPr lang="en-US" altLang="en-US" sz="2500" dirty="0"/>
              <a:t>Survived the 1572 St. Bartholomew’s Day Massacre (of Huguenots</a:t>
            </a:r>
            <a:r>
              <a:rPr lang="en-US" altLang="en-US" sz="2500" dirty="0" smtClean="0"/>
              <a:t>)</a:t>
            </a:r>
          </a:p>
          <a:p>
            <a:pPr lvl="2">
              <a:lnSpc>
                <a:spcPct val="90000"/>
              </a:lnSpc>
            </a:pPr>
            <a:r>
              <a:rPr lang="en-US" altLang="en-US" sz="2500" dirty="0" smtClean="0"/>
              <a:t>Becomes Henri IV</a:t>
            </a:r>
            <a:endParaRPr lang="en-US" altLang="en-US" sz="2500" dirty="0"/>
          </a:p>
          <a:p>
            <a:pPr lvl="1">
              <a:lnSpc>
                <a:spcPct val="90000"/>
              </a:lnSpc>
            </a:pPr>
            <a:r>
              <a:rPr lang="en-US" altLang="en-US" sz="2500" dirty="0"/>
              <a:t>Edict of Nantes (1598)</a:t>
            </a:r>
          </a:p>
          <a:p>
            <a:pPr lvl="2">
              <a:lnSpc>
                <a:spcPct val="90000"/>
              </a:lnSpc>
            </a:pPr>
            <a:r>
              <a:rPr lang="en-US" altLang="en-US" sz="2500" dirty="0"/>
              <a:t>Henry’s declaration of religious toleration</a:t>
            </a:r>
          </a:p>
          <a:p>
            <a:pPr lvl="2">
              <a:lnSpc>
                <a:spcPct val="90000"/>
              </a:lnSpc>
            </a:pPr>
            <a:r>
              <a:rPr lang="en-US" altLang="en-US" sz="2500" dirty="0"/>
              <a:t>Allowed Catholics and Huguenots to live in peace</a:t>
            </a:r>
          </a:p>
          <a:p>
            <a:pPr lvl="1">
              <a:lnSpc>
                <a:spcPct val="90000"/>
              </a:lnSpc>
            </a:pPr>
            <a:r>
              <a:rPr lang="en-US" altLang="en-US" sz="2500" dirty="0"/>
              <a:t>Louis XIII and Richelieu</a:t>
            </a:r>
          </a:p>
          <a:p>
            <a:pPr lvl="2">
              <a:lnSpc>
                <a:spcPct val="90000"/>
              </a:lnSpc>
            </a:pPr>
            <a:r>
              <a:rPr lang="en-US" altLang="en-US" sz="2500" dirty="0"/>
              <a:t>After Henry died, his son took over</a:t>
            </a:r>
          </a:p>
          <a:p>
            <a:pPr lvl="2">
              <a:lnSpc>
                <a:spcPct val="90000"/>
              </a:lnSpc>
            </a:pPr>
            <a:r>
              <a:rPr lang="en-US" altLang="en-US" sz="2500" dirty="0"/>
              <a:t>Louis </a:t>
            </a:r>
            <a:r>
              <a:rPr lang="en-US" altLang="en-US" sz="2500" dirty="0" smtClean="0"/>
              <a:t>XIII</a:t>
            </a:r>
            <a:endParaRPr lang="en-US" altLang="en-US" sz="2500" dirty="0"/>
          </a:p>
          <a:p>
            <a:pPr lvl="4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dirty="0"/>
              <a:t>				</a:t>
            </a:r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624" y="0"/>
            <a:ext cx="1425019" cy="166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24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343</Words>
  <Application>Microsoft Office PowerPoint</Application>
  <PresentationFormat>On-screen Show (4:3)</PresentationFormat>
  <Paragraphs>98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Cleopatra</vt:lpstr>
      <vt:lpstr>Comic Sans MS</vt:lpstr>
      <vt:lpstr>Times New Roman</vt:lpstr>
      <vt:lpstr>Tunga</vt:lpstr>
      <vt:lpstr>Wingdings</vt:lpstr>
      <vt:lpstr>Wingdings 2</vt:lpstr>
      <vt:lpstr>Office Theme</vt:lpstr>
      <vt:lpstr>10th World Studies 11.13.17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Absolute Monarchy in France</vt:lpstr>
      <vt:lpstr>Louis XIII and Cardinal Richelieu</vt:lpstr>
      <vt:lpstr>PowerPoint Presentation</vt:lpstr>
    </vt:vector>
  </TitlesOfParts>
  <Company>Issaquah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10th World Studies 10.29.15</dc:title>
  <dc:creator>Windows User</dc:creator>
  <cp:lastModifiedBy>Steen, Matthew    SHS - Staff</cp:lastModifiedBy>
  <cp:revision>14</cp:revision>
  <dcterms:created xsi:type="dcterms:W3CDTF">2015-10-29T21:23:39Z</dcterms:created>
  <dcterms:modified xsi:type="dcterms:W3CDTF">2017-11-13T21:31:36Z</dcterms:modified>
</cp:coreProperties>
</file>