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0" r:id="rId3"/>
    <p:sldId id="282" r:id="rId4"/>
    <p:sldId id="284" r:id="rId5"/>
    <p:sldId id="259" r:id="rId6"/>
    <p:sldId id="261" r:id="rId7"/>
    <p:sldId id="283" r:id="rId8"/>
    <p:sldId id="285" r:id="rId9"/>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DC4883FD-571B-45DF-9CE6-30FB774DE34F}" type="datetimeFigureOut">
              <a:rPr lang="en-US" smtClean="0"/>
              <a:pPr/>
              <a:t>11/28/2017</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EB5E8FBE-66ED-4340-934B-CB183727C53F}" type="slidenum">
              <a:rPr lang="en-US" smtClean="0"/>
              <a:pPr/>
              <a:t>‹#›</a:t>
            </a:fld>
            <a:endParaRPr lang="en-US"/>
          </a:p>
        </p:txBody>
      </p:sp>
    </p:spTree>
    <p:extLst>
      <p:ext uri="{BB962C8B-B14F-4D97-AF65-F5344CB8AC3E}">
        <p14:creationId xmlns:p14="http://schemas.microsoft.com/office/powerpoint/2010/main" val="4194134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1494" indent="-289036">
              <a:defRPr>
                <a:solidFill>
                  <a:schemeClr val="tx1"/>
                </a:solidFill>
                <a:latin typeface="Arial" charset="0"/>
              </a:defRPr>
            </a:lvl2pPr>
            <a:lvl3pPr marL="1156145" indent="-231229">
              <a:defRPr>
                <a:solidFill>
                  <a:schemeClr val="tx1"/>
                </a:solidFill>
                <a:latin typeface="Arial" charset="0"/>
              </a:defRPr>
            </a:lvl3pPr>
            <a:lvl4pPr marL="1618602" indent="-231229">
              <a:defRPr>
                <a:solidFill>
                  <a:schemeClr val="tx1"/>
                </a:solidFill>
                <a:latin typeface="Arial" charset="0"/>
              </a:defRPr>
            </a:lvl4pPr>
            <a:lvl5pPr marL="2081060" indent="-231229">
              <a:defRPr>
                <a:solidFill>
                  <a:schemeClr val="tx1"/>
                </a:solidFill>
                <a:latin typeface="Arial" charset="0"/>
              </a:defRPr>
            </a:lvl5pPr>
            <a:lvl6pPr marL="2543518" indent="-231229" eaLnBrk="0" fontAlgn="base" hangingPunct="0">
              <a:spcBef>
                <a:spcPct val="0"/>
              </a:spcBef>
              <a:spcAft>
                <a:spcPct val="0"/>
              </a:spcAft>
              <a:defRPr>
                <a:solidFill>
                  <a:schemeClr val="tx1"/>
                </a:solidFill>
                <a:latin typeface="Arial" charset="0"/>
              </a:defRPr>
            </a:lvl6pPr>
            <a:lvl7pPr marL="3005976" indent="-231229" eaLnBrk="0" fontAlgn="base" hangingPunct="0">
              <a:spcBef>
                <a:spcPct val="0"/>
              </a:spcBef>
              <a:spcAft>
                <a:spcPct val="0"/>
              </a:spcAft>
              <a:defRPr>
                <a:solidFill>
                  <a:schemeClr val="tx1"/>
                </a:solidFill>
                <a:latin typeface="Arial" charset="0"/>
              </a:defRPr>
            </a:lvl7pPr>
            <a:lvl8pPr marL="3468434" indent="-231229" eaLnBrk="0" fontAlgn="base" hangingPunct="0">
              <a:spcBef>
                <a:spcPct val="0"/>
              </a:spcBef>
              <a:spcAft>
                <a:spcPct val="0"/>
              </a:spcAft>
              <a:defRPr>
                <a:solidFill>
                  <a:schemeClr val="tx1"/>
                </a:solidFill>
                <a:latin typeface="Arial" charset="0"/>
              </a:defRPr>
            </a:lvl8pPr>
            <a:lvl9pPr marL="3930891" indent="-231229" eaLnBrk="0" fontAlgn="base" hangingPunct="0">
              <a:spcBef>
                <a:spcPct val="0"/>
              </a:spcBef>
              <a:spcAft>
                <a:spcPct val="0"/>
              </a:spcAft>
              <a:defRPr>
                <a:solidFill>
                  <a:schemeClr val="tx1"/>
                </a:solidFill>
                <a:latin typeface="Arial" charset="0"/>
              </a:defRPr>
            </a:lvl9pPr>
          </a:lstStyle>
          <a:p>
            <a:fld id="{4B013E0D-5489-4758-983C-BC84EA606740}" type="slidenum">
              <a:rPr lang="en-US" altLang="en-US" smtClean="0"/>
              <a:pPr/>
              <a:t>1</a:t>
            </a:fld>
            <a:endParaRPr lang="en-US" altLang="en-US" smtClean="0"/>
          </a:p>
        </p:txBody>
      </p:sp>
    </p:spTree>
    <p:extLst>
      <p:ext uri="{BB962C8B-B14F-4D97-AF65-F5344CB8AC3E}">
        <p14:creationId xmlns:p14="http://schemas.microsoft.com/office/powerpoint/2010/main" val="2647343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1494" indent="-289036">
              <a:defRPr>
                <a:solidFill>
                  <a:schemeClr val="tx1"/>
                </a:solidFill>
                <a:latin typeface="Arial" charset="0"/>
              </a:defRPr>
            </a:lvl2pPr>
            <a:lvl3pPr marL="1156145" indent="-231229">
              <a:defRPr>
                <a:solidFill>
                  <a:schemeClr val="tx1"/>
                </a:solidFill>
                <a:latin typeface="Arial" charset="0"/>
              </a:defRPr>
            </a:lvl3pPr>
            <a:lvl4pPr marL="1618602" indent="-231229">
              <a:defRPr>
                <a:solidFill>
                  <a:schemeClr val="tx1"/>
                </a:solidFill>
                <a:latin typeface="Arial" charset="0"/>
              </a:defRPr>
            </a:lvl4pPr>
            <a:lvl5pPr marL="2081060" indent="-231229">
              <a:defRPr>
                <a:solidFill>
                  <a:schemeClr val="tx1"/>
                </a:solidFill>
                <a:latin typeface="Arial" charset="0"/>
              </a:defRPr>
            </a:lvl5pPr>
            <a:lvl6pPr marL="2543518" indent="-231229" eaLnBrk="0" fontAlgn="base" hangingPunct="0">
              <a:spcBef>
                <a:spcPct val="0"/>
              </a:spcBef>
              <a:spcAft>
                <a:spcPct val="0"/>
              </a:spcAft>
              <a:defRPr>
                <a:solidFill>
                  <a:schemeClr val="tx1"/>
                </a:solidFill>
                <a:latin typeface="Arial" charset="0"/>
              </a:defRPr>
            </a:lvl6pPr>
            <a:lvl7pPr marL="3005976" indent="-231229" eaLnBrk="0" fontAlgn="base" hangingPunct="0">
              <a:spcBef>
                <a:spcPct val="0"/>
              </a:spcBef>
              <a:spcAft>
                <a:spcPct val="0"/>
              </a:spcAft>
              <a:defRPr>
                <a:solidFill>
                  <a:schemeClr val="tx1"/>
                </a:solidFill>
                <a:latin typeface="Arial" charset="0"/>
              </a:defRPr>
            </a:lvl7pPr>
            <a:lvl8pPr marL="3468434" indent="-231229" eaLnBrk="0" fontAlgn="base" hangingPunct="0">
              <a:spcBef>
                <a:spcPct val="0"/>
              </a:spcBef>
              <a:spcAft>
                <a:spcPct val="0"/>
              </a:spcAft>
              <a:defRPr>
                <a:solidFill>
                  <a:schemeClr val="tx1"/>
                </a:solidFill>
                <a:latin typeface="Arial" charset="0"/>
              </a:defRPr>
            </a:lvl8pPr>
            <a:lvl9pPr marL="3930891" indent="-231229" eaLnBrk="0" fontAlgn="base" hangingPunct="0">
              <a:spcBef>
                <a:spcPct val="0"/>
              </a:spcBef>
              <a:spcAft>
                <a:spcPct val="0"/>
              </a:spcAft>
              <a:defRPr>
                <a:solidFill>
                  <a:schemeClr val="tx1"/>
                </a:solidFill>
                <a:latin typeface="Arial" charset="0"/>
              </a:defRPr>
            </a:lvl9pPr>
          </a:lstStyle>
          <a:p>
            <a:r>
              <a:rPr lang="en-US" altLang="en-US" smtClean="0"/>
              <a:t>S</a:t>
            </a:r>
            <a:fld id="{FEB527A3-DE03-4C9C-BFC9-A580EABA56D0}" type="slidenum">
              <a:rPr lang="en-US" altLang="en-US" smtClean="0"/>
              <a:pPr/>
              <a:t>5</a:t>
            </a:fld>
            <a:endParaRPr lang="en-US" altLang="en-US" smtClean="0"/>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Enlightenment era was characterized by secularism, challenges to authority, and the glorification of reason. </a:t>
            </a:r>
          </a:p>
          <a:p>
            <a:pPr eaLnBrk="1" hangingPunct="1">
              <a:spcBef>
                <a:spcPct val="0"/>
              </a:spcBef>
            </a:pPr>
            <a:endParaRPr lang="en-US" altLang="en-US" smtClean="0"/>
          </a:p>
          <a:p>
            <a:pPr eaLnBrk="1" hangingPunct="1">
              <a:spcBef>
                <a:spcPct val="0"/>
              </a:spcBef>
            </a:pPr>
            <a:r>
              <a:rPr lang="en-US" altLang="en-US" smtClean="0"/>
              <a:t>Bullet #1  Many Enlightenment thinkers felt that although the great minds of the medieval and Renaissance eras had achieved much, they also had been overly constrained by religion, tradition, and superstition. To truly achieve independent thought, one had to throw off all limits and rely solely on reason.</a:t>
            </a:r>
          </a:p>
          <a:p>
            <a:pPr eaLnBrk="1" hangingPunct="1">
              <a:spcBef>
                <a:spcPct val="0"/>
              </a:spcBef>
            </a:pPr>
            <a:endParaRPr lang="en-US" altLang="en-US" smtClean="0"/>
          </a:p>
          <a:p>
            <a:pPr eaLnBrk="1" hangingPunct="1">
              <a:spcBef>
                <a:spcPct val="0"/>
              </a:spcBef>
            </a:pPr>
            <a:r>
              <a:rPr lang="en-US" altLang="en-US" smtClean="0"/>
              <a:t>Bullet #2  Like the pioneers of the Scientific Revolution, Enlightenment thinkers also strove to make conclusions based on observation, logic, and reason, rather than on faith. </a:t>
            </a:r>
          </a:p>
          <a:p>
            <a:pPr eaLnBrk="1" hangingPunct="1">
              <a:spcBef>
                <a:spcPct val="0"/>
              </a:spcBef>
            </a:pPr>
            <a:endParaRPr lang="en-US" altLang="en-US" smtClean="0"/>
          </a:p>
          <a:p>
            <a:pPr eaLnBrk="1" hangingPunct="1">
              <a:spcBef>
                <a:spcPct val="0"/>
              </a:spcBef>
            </a:pPr>
            <a:r>
              <a:rPr lang="en-US" altLang="en-US" smtClean="0"/>
              <a:t>Bullet #3  Enlightenment thinkers revived the spirit of the Renaissance quest for knowledge, choosing to focus on  human nature and the workings of society rather than on spiritual matters and religious tenets. This secular approach led to the development of the social sciences.</a:t>
            </a:r>
          </a:p>
        </p:txBody>
      </p:sp>
    </p:spTree>
    <p:extLst>
      <p:ext uri="{BB962C8B-B14F-4D97-AF65-F5344CB8AC3E}">
        <p14:creationId xmlns:p14="http://schemas.microsoft.com/office/powerpoint/2010/main" val="2676471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08E66B-0BDE-4FAD-B4F3-8ED72C8797DD}"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F8DD2-A6B0-4EA7-AC82-775408530A8D}" type="slidenum">
              <a:rPr lang="en-US" smtClean="0"/>
              <a:pPr/>
              <a:t>‹#›</a:t>
            </a:fld>
            <a:endParaRPr lang="en-US"/>
          </a:p>
        </p:txBody>
      </p:sp>
    </p:spTree>
    <p:extLst>
      <p:ext uri="{BB962C8B-B14F-4D97-AF65-F5344CB8AC3E}">
        <p14:creationId xmlns:p14="http://schemas.microsoft.com/office/powerpoint/2010/main" val="104367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8E66B-0BDE-4FAD-B4F3-8ED72C8797DD}"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F8DD2-A6B0-4EA7-AC82-775408530A8D}" type="slidenum">
              <a:rPr lang="en-US" smtClean="0"/>
              <a:pPr/>
              <a:t>‹#›</a:t>
            </a:fld>
            <a:endParaRPr lang="en-US"/>
          </a:p>
        </p:txBody>
      </p:sp>
    </p:spTree>
    <p:extLst>
      <p:ext uri="{BB962C8B-B14F-4D97-AF65-F5344CB8AC3E}">
        <p14:creationId xmlns:p14="http://schemas.microsoft.com/office/powerpoint/2010/main" val="1985218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8E66B-0BDE-4FAD-B4F3-8ED72C8797DD}"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F8DD2-A6B0-4EA7-AC82-775408530A8D}" type="slidenum">
              <a:rPr lang="en-US" smtClean="0"/>
              <a:pPr/>
              <a:t>‹#›</a:t>
            </a:fld>
            <a:endParaRPr lang="en-US"/>
          </a:p>
        </p:txBody>
      </p:sp>
    </p:spTree>
    <p:extLst>
      <p:ext uri="{BB962C8B-B14F-4D97-AF65-F5344CB8AC3E}">
        <p14:creationId xmlns:p14="http://schemas.microsoft.com/office/powerpoint/2010/main" val="225390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8E66B-0BDE-4FAD-B4F3-8ED72C8797DD}"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F8DD2-A6B0-4EA7-AC82-775408530A8D}" type="slidenum">
              <a:rPr lang="en-US" smtClean="0"/>
              <a:pPr/>
              <a:t>‹#›</a:t>
            </a:fld>
            <a:endParaRPr lang="en-US"/>
          </a:p>
        </p:txBody>
      </p:sp>
    </p:spTree>
    <p:extLst>
      <p:ext uri="{BB962C8B-B14F-4D97-AF65-F5344CB8AC3E}">
        <p14:creationId xmlns:p14="http://schemas.microsoft.com/office/powerpoint/2010/main" val="1887877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08E66B-0BDE-4FAD-B4F3-8ED72C8797DD}"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F8DD2-A6B0-4EA7-AC82-775408530A8D}" type="slidenum">
              <a:rPr lang="en-US" smtClean="0"/>
              <a:pPr/>
              <a:t>‹#›</a:t>
            </a:fld>
            <a:endParaRPr lang="en-US"/>
          </a:p>
        </p:txBody>
      </p:sp>
    </p:spTree>
    <p:extLst>
      <p:ext uri="{BB962C8B-B14F-4D97-AF65-F5344CB8AC3E}">
        <p14:creationId xmlns:p14="http://schemas.microsoft.com/office/powerpoint/2010/main" val="1473473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08E66B-0BDE-4FAD-B4F3-8ED72C8797DD}" type="datetimeFigureOut">
              <a:rPr lang="en-US" smtClean="0"/>
              <a:pPr/>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F8DD2-A6B0-4EA7-AC82-775408530A8D}" type="slidenum">
              <a:rPr lang="en-US" smtClean="0"/>
              <a:pPr/>
              <a:t>‹#›</a:t>
            </a:fld>
            <a:endParaRPr lang="en-US"/>
          </a:p>
        </p:txBody>
      </p:sp>
    </p:spTree>
    <p:extLst>
      <p:ext uri="{BB962C8B-B14F-4D97-AF65-F5344CB8AC3E}">
        <p14:creationId xmlns:p14="http://schemas.microsoft.com/office/powerpoint/2010/main" val="15246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08E66B-0BDE-4FAD-B4F3-8ED72C8797DD}" type="datetimeFigureOut">
              <a:rPr lang="en-US" smtClean="0"/>
              <a:pPr/>
              <a:t>11/28/2017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8F8DD2-A6B0-4EA7-AC82-775408530A8D}" type="slidenum">
              <a:rPr lang="en-US" smtClean="0"/>
              <a:pPr/>
              <a:t>‹#›</a:t>
            </a:fld>
            <a:endParaRPr lang="en-US"/>
          </a:p>
        </p:txBody>
      </p:sp>
    </p:spTree>
    <p:extLst>
      <p:ext uri="{BB962C8B-B14F-4D97-AF65-F5344CB8AC3E}">
        <p14:creationId xmlns:p14="http://schemas.microsoft.com/office/powerpoint/2010/main" val="2236121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08E66B-0BDE-4FAD-B4F3-8ED72C8797DD}" type="datetimeFigureOut">
              <a:rPr lang="en-US" smtClean="0"/>
              <a:pPr/>
              <a:t>11/28/2017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8F8DD2-A6B0-4EA7-AC82-775408530A8D}" type="slidenum">
              <a:rPr lang="en-US" smtClean="0"/>
              <a:pPr/>
              <a:t>‹#›</a:t>
            </a:fld>
            <a:endParaRPr lang="en-US"/>
          </a:p>
        </p:txBody>
      </p:sp>
    </p:spTree>
    <p:extLst>
      <p:ext uri="{BB962C8B-B14F-4D97-AF65-F5344CB8AC3E}">
        <p14:creationId xmlns:p14="http://schemas.microsoft.com/office/powerpoint/2010/main" val="154736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8E66B-0BDE-4FAD-B4F3-8ED72C8797DD}" type="datetimeFigureOut">
              <a:rPr lang="en-US" smtClean="0"/>
              <a:pPr/>
              <a:t>11/28/2017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8F8DD2-A6B0-4EA7-AC82-775408530A8D}" type="slidenum">
              <a:rPr lang="en-US" smtClean="0"/>
              <a:pPr/>
              <a:t>‹#›</a:t>
            </a:fld>
            <a:endParaRPr lang="en-US"/>
          </a:p>
        </p:txBody>
      </p:sp>
    </p:spTree>
    <p:extLst>
      <p:ext uri="{BB962C8B-B14F-4D97-AF65-F5344CB8AC3E}">
        <p14:creationId xmlns:p14="http://schemas.microsoft.com/office/powerpoint/2010/main" val="148140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8E66B-0BDE-4FAD-B4F3-8ED72C8797DD}" type="datetimeFigureOut">
              <a:rPr lang="en-US" smtClean="0"/>
              <a:pPr/>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F8DD2-A6B0-4EA7-AC82-775408530A8D}" type="slidenum">
              <a:rPr lang="en-US" smtClean="0"/>
              <a:pPr/>
              <a:t>‹#›</a:t>
            </a:fld>
            <a:endParaRPr lang="en-US"/>
          </a:p>
        </p:txBody>
      </p:sp>
    </p:spTree>
    <p:extLst>
      <p:ext uri="{BB962C8B-B14F-4D97-AF65-F5344CB8AC3E}">
        <p14:creationId xmlns:p14="http://schemas.microsoft.com/office/powerpoint/2010/main" val="2558070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8E66B-0BDE-4FAD-B4F3-8ED72C8797DD}" type="datetimeFigureOut">
              <a:rPr lang="en-US" smtClean="0"/>
              <a:pPr/>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F8DD2-A6B0-4EA7-AC82-775408530A8D}" type="slidenum">
              <a:rPr lang="en-US" smtClean="0"/>
              <a:pPr/>
              <a:t>‹#›</a:t>
            </a:fld>
            <a:endParaRPr lang="en-US"/>
          </a:p>
        </p:txBody>
      </p:sp>
    </p:spTree>
    <p:extLst>
      <p:ext uri="{BB962C8B-B14F-4D97-AF65-F5344CB8AC3E}">
        <p14:creationId xmlns:p14="http://schemas.microsoft.com/office/powerpoint/2010/main" val="455047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8E66B-0BDE-4FAD-B4F3-8ED72C8797DD}" type="datetimeFigureOut">
              <a:rPr lang="en-US" smtClean="0"/>
              <a:pPr/>
              <a:t>11/28/2017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F8DD2-A6B0-4EA7-AC82-775408530A8D}" type="slidenum">
              <a:rPr lang="en-US" smtClean="0"/>
              <a:pPr/>
              <a:t>‹#›</a:t>
            </a:fld>
            <a:endParaRPr lang="en-US"/>
          </a:p>
        </p:txBody>
      </p:sp>
    </p:spTree>
    <p:extLst>
      <p:ext uri="{BB962C8B-B14F-4D97-AF65-F5344CB8AC3E}">
        <p14:creationId xmlns:p14="http://schemas.microsoft.com/office/powerpoint/2010/main" val="164816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idx="4294967295"/>
          </p:nvPr>
        </p:nvSpPr>
        <p:spPr>
          <a:xfrm>
            <a:off x="0" y="228600"/>
            <a:ext cx="8591550" cy="1066800"/>
          </a:xfrm>
        </p:spPr>
        <p:txBody>
          <a:bodyPr/>
          <a:lstStyle/>
          <a:p>
            <a:pPr marL="484632" algn="ctr" eaLnBrk="1" fontAlgn="auto" hangingPunct="1">
              <a:spcAft>
                <a:spcPts val="0"/>
              </a:spcAft>
              <a:defRPr/>
            </a:pPr>
            <a:r>
              <a:rPr lang="en-US" sz="3600" dirty="0" smtClean="0">
                <a:solidFill>
                  <a:schemeClr val="accent1">
                    <a:tint val="83000"/>
                    <a:satMod val="150000"/>
                  </a:schemeClr>
                </a:solidFill>
                <a:cs typeface="Tunga" pitchFamily="34" charset="0"/>
              </a:rPr>
              <a:t>10</a:t>
            </a:r>
            <a:r>
              <a:rPr lang="en-US" sz="3600" baseline="30000" dirty="0" smtClean="0">
                <a:solidFill>
                  <a:schemeClr val="accent1">
                    <a:tint val="83000"/>
                    <a:satMod val="150000"/>
                  </a:schemeClr>
                </a:solidFill>
                <a:cs typeface="Tunga" pitchFamily="34" charset="0"/>
              </a:rPr>
              <a:t>th</a:t>
            </a:r>
            <a:r>
              <a:rPr lang="en-US" sz="3600" dirty="0" smtClean="0">
                <a:solidFill>
                  <a:schemeClr val="accent1">
                    <a:tint val="83000"/>
                    <a:satMod val="150000"/>
                  </a:schemeClr>
                </a:solidFill>
                <a:cs typeface="Tunga" pitchFamily="34" charset="0"/>
              </a:rPr>
              <a:t> World Studies </a:t>
            </a:r>
            <a:r>
              <a:rPr lang="en-US" sz="3600" dirty="0" smtClean="0">
                <a:solidFill>
                  <a:srgbClr val="FF0000"/>
                </a:solidFill>
                <a:cs typeface="Tunga" pitchFamily="34" charset="0"/>
              </a:rPr>
              <a:t>11.28.17</a:t>
            </a:r>
          </a:p>
        </p:txBody>
      </p:sp>
      <p:sp>
        <p:nvSpPr>
          <p:cNvPr id="9" name="Content Placeholder 8"/>
          <p:cNvSpPr>
            <a:spLocks noGrp="1"/>
          </p:cNvSpPr>
          <p:nvPr>
            <p:ph sz="quarter" idx="4294967295"/>
          </p:nvPr>
        </p:nvSpPr>
        <p:spPr>
          <a:xfrm>
            <a:off x="0" y="1143000"/>
            <a:ext cx="4343400" cy="5486400"/>
          </a:xfrm>
        </p:spPr>
        <p:txBody>
          <a:bodyPr>
            <a:normAutofit fontScale="92500" lnSpcReduction="10000"/>
          </a:bodyPr>
          <a:lstStyle/>
          <a:p>
            <a:pPr marL="0" indent="0" eaLnBrk="1" fontAlgn="auto" hangingPunct="1">
              <a:lnSpc>
                <a:spcPct val="90000"/>
              </a:lnSpc>
              <a:spcAft>
                <a:spcPts val="0"/>
              </a:spcAft>
              <a:buNone/>
              <a:defRPr/>
            </a:pPr>
            <a:r>
              <a:rPr lang="en-US" sz="3600" b="1" u="sng" dirty="0" smtClean="0"/>
              <a:t>Turn in:</a:t>
            </a:r>
            <a:endParaRPr lang="en-US" sz="3600" b="1" dirty="0"/>
          </a:p>
          <a:p>
            <a:pPr marL="514350" indent="-457200">
              <a:buFont typeface="Wingdings" pitchFamily="2" charset="2"/>
              <a:buChar char="Ø"/>
              <a:defRPr/>
            </a:pPr>
            <a:r>
              <a:rPr lang="en-US" sz="2800" b="1" dirty="0" smtClean="0"/>
              <a:t>Nothing</a:t>
            </a:r>
            <a:endParaRPr lang="en-US" sz="2000" b="1" dirty="0"/>
          </a:p>
          <a:p>
            <a:pPr marL="514350" indent="-457200">
              <a:buFont typeface="Wingdings" pitchFamily="2" charset="2"/>
              <a:buChar char="Ø"/>
              <a:defRPr/>
            </a:pPr>
            <a:endParaRPr lang="en-US" sz="2800" b="1" dirty="0"/>
          </a:p>
          <a:p>
            <a:pPr marL="673100" lvl="1" indent="-273050">
              <a:lnSpc>
                <a:spcPct val="90000"/>
              </a:lnSpc>
              <a:buFont typeface="Wingdings" pitchFamily="2" charset="2"/>
              <a:buChar char="Ø"/>
              <a:defRPr/>
            </a:pPr>
            <a:endParaRPr lang="en-US" b="1" dirty="0" smtClean="0"/>
          </a:p>
          <a:p>
            <a:pPr marL="0" indent="0" eaLnBrk="1" fontAlgn="auto" hangingPunct="1">
              <a:lnSpc>
                <a:spcPct val="90000"/>
              </a:lnSpc>
              <a:spcAft>
                <a:spcPts val="0"/>
              </a:spcAft>
              <a:buNone/>
              <a:defRPr/>
            </a:pPr>
            <a:r>
              <a:rPr lang="en-US" sz="3600" b="1" u="sng" dirty="0" smtClean="0"/>
              <a:t>Take out:</a:t>
            </a:r>
            <a:r>
              <a:rPr lang="en-US" sz="3600" b="1" dirty="0" smtClean="0"/>
              <a:t> </a:t>
            </a:r>
          </a:p>
          <a:p>
            <a:pPr marL="673100" lvl="1" indent="-273050">
              <a:lnSpc>
                <a:spcPct val="90000"/>
              </a:lnSpc>
              <a:buFont typeface="Wingdings" pitchFamily="2" charset="2"/>
              <a:buChar char="Ø"/>
              <a:defRPr/>
            </a:pPr>
            <a:r>
              <a:rPr lang="en-US" sz="2000" b="1" dirty="0" smtClean="0"/>
              <a:t>Planner</a:t>
            </a:r>
          </a:p>
          <a:p>
            <a:pPr marL="673100" lvl="1" indent="-273050">
              <a:lnSpc>
                <a:spcPct val="90000"/>
              </a:lnSpc>
              <a:buFont typeface="Wingdings" pitchFamily="2" charset="2"/>
              <a:buChar char="Ø"/>
              <a:defRPr/>
            </a:pPr>
            <a:r>
              <a:rPr lang="en-US" sz="2000" b="1" dirty="0" smtClean="0"/>
              <a:t>Notes</a:t>
            </a:r>
            <a:endParaRPr lang="en-US" sz="2000" b="1" dirty="0"/>
          </a:p>
          <a:p>
            <a:pPr marL="673100" lvl="1" indent="-273050">
              <a:lnSpc>
                <a:spcPct val="90000"/>
              </a:lnSpc>
              <a:buFont typeface="Wingdings" pitchFamily="2" charset="2"/>
              <a:buChar char="Ø"/>
              <a:defRPr/>
            </a:pPr>
            <a:r>
              <a:rPr lang="en-US" sz="2000" b="1" dirty="0" smtClean="0"/>
              <a:t>Pen/Pencil</a:t>
            </a:r>
          </a:p>
          <a:p>
            <a:pPr marL="400050" lvl="1" indent="0">
              <a:lnSpc>
                <a:spcPct val="90000"/>
              </a:lnSpc>
              <a:buNone/>
              <a:defRPr/>
            </a:pPr>
            <a:endParaRPr lang="en-US" b="1" dirty="0" smtClean="0"/>
          </a:p>
          <a:p>
            <a:pPr marL="0" indent="0">
              <a:lnSpc>
                <a:spcPct val="90000"/>
              </a:lnSpc>
              <a:buNone/>
              <a:defRPr/>
            </a:pPr>
            <a:r>
              <a:rPr lang="en-US" b="1" u="sng" dirty="0" smtClean="0"/>
              <a:t>Today’s objective:</a:t>
            </a:r>
          </a:p>
          <a:p>
            <a:pPr marL="673100" lvl="1" indent="-273050">
              <a:lnSpc>
                <a:spcPct val="90000"/>
              </a:lnSpc>
              <a:buFont typeface="Wingdings" pitchFamily="2" charset="2"/>
              <a:buChar char="Ø"/>
              <a:defRPr/>
            </a:pPr>
            <a:r>
              <a:rPr lang="en-US" sz="2000" b="1" dirty="0"/>
              <a:t>I can read and interpret text in order to describe how the Scientific Revolution helped contribute to the Age of Enlightenment.</a:t>
            </a:r>
            <a:endParaRPr lang="en-US" sz="3600" b="1" dirty="0" smtClean="0"/>
          </a:p>
          <a:p>
            <a:pPr marL="273050" indent="-273050" eaLnBrk="1" fontAlgn="auto" hangingPunct="1">
              <a:lnSpc>
                <a:spcPct val="90000"/>
              </a:lnSpc>
              <a:spcAft>
                <a:spcPts val="0"/>
              </a:spcAft>
              <a:buFont typeface="Arial" pitchFamily="34" charset="0"/>
              <a:buNone/>
              <a:defRPr/>
            </a:pPr>
            <a:endParaRPr lang="en-US" sz="3600" b="1" u="sng" dirty="0" smtClean="0"/>
          </a:p>
          <a:p>
            <a:pPr marL="273050" indent="-273050" eaLnBrk="1" fontAlgn="auto" hangingPunct="1">
              <a:lnSpc>
                <a:spcPct val="90000"/>
              </a:lnSpc>
              <a:spcAft>
                <a:spcPts val="0"/>
              </a:spcAft>
              <a:buFont typeface="Wingdings 2"/>
              <a:buChar char=""/>
              <a:defRPr/>
            </a:pPr>
            <a:endParaRPr lang="en-US" dirty="0" smtClean="0"/>
          </a:p>
        </p:txBody>
      </p:sp>
      <p:sp>
        <p:nvSpPr>
          <p:cNvPr id="27652" name="Content Placeholder 9"/>
          <p:cNvSpPr>
            <a:spLocks noGrp="1"/>
          </p:cNvSpPr>
          <p:nvPr>
            <p:ph sz="quarter" idx="4294967295"/>
          </p:nvPr>
        </p:nvSpPr>
        <p:spPr>
          <a:xfrm>
            <a:off x="4419600" y="1143000"/>
            <a:ext cx="4724400" cy="5257800"/>
          </a:xfrm>
        </p:spPr>
        <p:txBody>
          <a:bodyPr>
            <a:normAutofit/>
          </a:bodyPr>
          <a:lstStyle/>
          <a:p>
            <a:pPr marL="57150" indent="0" eaLnBrk="1" hangingPunct="1">
              <a:buFont typeface="Wingdings" pitchFamily="2" charset="2"/>
              <a:buNone/>
              <a:defRPr/>
            </a:pPr>
            <a:r>
              <a:rPr lang="en-US" sz="2800" b="1" u="sng" dirty="0" smtClean="0"/>
              <a:t>Today’s Agenda:</a:t>
            </a:r>
          </a:p>
          <a:p>
            <a:pPr indent="-285750">
              <a:buFont typeface="Wingdings" pitchFamily="2" charset="2"/>
              <a:buChar char="Ø"/>
              <a:defRPr/>
            </a:pPr>
            <a:r>
              <a:rPr lang="en-US" sz="2800" b="1" i="1" dirty="0" smtClean="0"/>
              <a:t>Station Work on Philosophes…</a:t>
            </a:r>
          </a:p>
          <a:p>
            <a:pPr lvl="1">
              <a:buFont typeface="Wingdings" pitchFamily="2" charset="2"/>
              <a:buChar char="Ø"/>
              <a:defRPr/>
            </a:pPr>
            <a:r>
              <a:rPr lang="en-US" sz="1600" b="1" i="1" dirty="0" smtClean="0"/>
              <a:t>With practicing our skills of evidence and analysis…</a:t>
            </a:r>
          </a:p>
          <a:p>
            <a:pPr lvl="1">
              <a:buFont typeface="Wingdings" pitchFamily="2" charset="2"/>
              <a:buChar char="Ø"/>
              <a:defRPr/>
            </a:pPr>
            <a:r>
              <a:rPr lang="en-US" sz="1600" b="1" i="1" dirty="0" smtClean="0"/>
              <a:t>With a chart to see who’s who in the zoo…</a:t>
            </a:r>
          </a:p>
          <a:p>
            <a:pPr marL="57150" indent="0" eaLnBrk="1" hangingPunct="1">
              <a:buFont typeface="Wingdings" pitchFamily="2" charset="2"/>
              <a:buNone/>
              <a:defRPr/>
            </a:pPr>
            <a:endParaRPr lang="en-US" sz="2800" dirty="0" smtClean="0"/>
          </a:p>
          <a:p>
            <a:pPr marL="57150" indent="0" eaLnBrk="1" hangingPunct="1">
              <a:buFont typeface="Wingdings" pitchFamily="2" charset="2"/>
              <a:buNone/>
              <a:defRPr/>
            </a:pPr>
            <a:r>
              <a:rPr lang="en-US" sz="2800" b="1" u="sng" dirty="0" smtClean="0"/>
              <a:t>HW:</a:t>
            </a:r>
          </a:p>
          <a:p>
            <a:pPr marL="514350" indent="-457200" eaLnBrk="1" hangingPunct="1">
              <a:buFont typeface="Wingdings" panose="05000000000000000000" pitchFamily="2" charset="2"/>
              <a:buChar char="Ø"/>
              <a:defRPr/>
            </a:pPr>
            <a:r>
              <a:rPr lang="en-US" sz="2800" b="1" dirty="0" smtClean="0"/>
              <a:t>In class exit slip</a:t>
            </a:r>
          </a:p>
          <a:p>
            <a:pPr marL="514350" indent="-457200" eaLnBrk="1" hangingPunct="1">
              <a:buFont typeface="Wingdings" panose="05000000000000000000" pitchFamily="2" charset="2"/>
              <a:buChar char="Ø"/>
              <a:defRPr/>
            </a:pPr>
            <a:r>
              <a:rPr lang="en-US" sz="2800" b="1" dirty="0" smtClean="0"/>
              <a:t>CRA 13.5…DUE tomorrow</a:t>
            </a:r>
          </a:p>
          <a:p>
            <a:pPr marL="57150" indent="0">
              <a:defRPr/>
            </a:pPr>
            <a:endParaRPr lang="en-US" sz="2800" b="1" u="sng" dirty="0" smtClean="0"/>
          </a:p>
          <a:p>
            <a:pPr marL="1771650" lvl="3" indent="-457200">
              <a:defRPr/>
            </a:pPr>
            <a:endParaRPr lang="en-US" sz="1600" dirty="0" smtClean="0"/>
          </a:p>
          <a:p>
            <a:pPr marL="514350" indent="-457200">
              <a:defRPr/>
            </a:pPr>
            <a:endParaRPr lang="en-US" sz="2800" dirty="0"/>
          </a:p>
        </p:txBody>
      </p:sp>
    </p:spTree>
    <p:extLst>
      <p:ext uri="{BB962C8B-B14F-4D97-AF65-F5344CB8AC3E}">
        <p14:creationId xmlns:p14="http://schemas.microsoft.com/office/powerpoint/2010/main" val="3950390142"/>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So where are we…England:</a:t>
            </a:r>
          </a:p>
        </p:txBody>
      </p:sp>
      <p:sp>
        <p:nvSpPr>
          <p:cNvPr id="6147" name="Content Placeholder 2"/>
          <p:cNvSpPr>
            <a:spLocks noGrp="1"/>
          </p:cNvSpPr>
          <p:nvPr>
            <p:ph idx="1"/>
          </p:nvPr>
        </p:nvSpPr>
        <p:spPr/>
        <p:txBody>
          <a:bodyPr/>
          <a:lstStyle/>
          <a:p>
            <a:pPr eaLnBrk="1" hangingPunct="1"/>
            <a:r>
              <a:rPr lang="en-US" altLang="en-US" dirty="0" smtClean="0"/>
              <a:t>England in the mid-1600s.</a:t>
            </a:r>
          </a:p>
          <a:p>
            <a:pPr lvl="1" eaLnBrk="1" hangingPunct="1"/>
            <a:r>
              <a:rPr lang="en-US" altLang="en-US" dirty="0" smtClean="0"/>
              <a:t>Chaos is everywhere.  People are unhappy with the shape of their nation.</a:t>
            </a:r>
          </a:p>
          <a:p>
            <a:pPr lvl="2" eaLnBrk="1" hangingPunct="1"/>
            <a:r>
              <a:rPr lang="en-US" altLang="en-US" dirty="0" smtClean="0"/>
              <a:t>Disagreements about religion, liberties (freedoms), and properties are all over.</a:t>
            </a:r>
          </a:p>
          <a:p>
            <a:pPr lvl="1" eaLnBrk="1" hangingPunct="1"/>
            <a:r>
              <a:rPr lang="en-US" altLang="en-US" dirty="0" smtClean="0"/>
              <a:t>England is trying to figure out how government should be run.</a:t>
            </a:r>
          </a:p>
          <a:p>
            <a:pPr lvl="2" eaLnBrk="1" hangingPunct="1"/>
            <a:r>
              <a:rPr lang="en-US" altLang="en-US" dirty="0" smtClean="0"/>
              <a:t>Remember all the issues with the Civil War?</a:t>
            </a:r>
          </a:p>
          <a:p>
            <a:pPr lvl="2" eaLnBrk="1" hangingPunct="1"/>
            <a:r>
              <a:rPr lang="en-US" altLang="en-US" dirty="0" smtClean="0"/>
              <a:t>Charles I, Oliver Cromwell, Charles II, etc…</a:t>
            </a:r>
          </a:p>
        </p:txBody>
      </p:sp>
    </p:spTree>
    <p:extLst>
      <p:ext uri="{BB962C8B-B14F-4D97-AF65-F5344CB8AC3E}">
        <p14:creationId xmlns:p14="http://schemas.microsoft.com/office/powerpoint/2010/main" val="1064858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i="1" dirty="0" smtClean="0"/>
              <a:t>So where are we…France:</a:t>
            </a:r>
          </a:p>
        </p:txBody>
      </p:sp>
      <p:sp>
        <p:nvSpPr>
          <p:cNvPr id="6147" name="Content Placeholder 2"/>
          <p:cNvSpPr>
            <a:spLocks noGrp="1"/>
          </p:cNvSpPr>
          <p:nvPr>
            <p:ph idx="1"/>
          </p:nvPr>
        </p:nvSpPr>
        <p:spPr>
          <a:xfrm>
            <a:off x="0" y="1066800"/>
            <a:ext cx="9144000" cy="5257800"/>
          </a:xfrm>
        </p:spPr>
        <p:txBody>
          <a:bodyPr>
            <a:normAutofit fontScale="92500" lnSpcReduction="10000"/>
          </a:bodyPr>
          <a:lstStyle/>
          <a:p>
            <a:pPr eaLnBrk="1" hangingPunct="1"/>
            <a:r>
              <a:rPr lang="en-US" altLang="en-US" dirty="0" smtClean="0"/>
              <a:t>France in the mid-1600s.</a:t>
            </a:r>
          </a:p>
          <a:p>
            <a:pPr lvl="1" eaLnBrk="1" hangingPunct="1"/>
            <a:r>
              <a:rPr lang="en-US" altLang="en-US" dirty="0" smtClean="0"/>
              <a:t>Not all that much different than England…</a:t>
            </a:r>
          </a:p>
          <a:p>
            <a:pPr lvl="2"/>
            <a:r>
              <a:rPr lang="en-US" altLang="en-US" dirty="0" smtClean="0"/>
              <a:t>Wars of religion are still on people’s minds…(St. Bart’s Day Massacre)</a:t>
            </a:r>
          </a:p>
          <a:p>
            <a:pPr lvl="2"/>
            <a:r>
              <a:rPr lang="en-US" altLang="en-US" dirty="0" smtClean="0"/>
              <a:t>The </a:t>
            </a:r>
            <a:r>
              <a:rPr lang="en-US" altLang="en-US" dirty="0" err="1" smtClean="0"/>
              <a:t>Fronde</a:t>
            </a:r>
            <a:r>
              <a:rPr lang="en-US" altLang="en-US" dirty="0" smtClean="0"/>
              <a:t> (1643)</a:t>
            </a:r>
          </a:p>
          <a:p>
            <a:pPr lvl="1" eaLnBrk="1" hangingPunct="1"/>
            <a:r>
              <a:rPr lang="en-US" altLang="en-US" dirty="0" smtClean="0"/>
              <a:t>Folks from England are coming to France to escape the Civil War…Hobbes, Locke later…</a:t>
            </a:r>
          </a:p>
          <a:p>
            <a:r>
              <a:rPr lang="en-US" altLang="en-US" dirty="0" smtClean="0"/>
              <a:t>Into the 1700’s</a:t>
            </a:r>
          </a:p>
          <a:p>
            <a:pPr lvl="1"/>
            <a:r>
              <a:rPr lang="en-US" altLang="en-US" dirty="0" smtClean="0"/>
              <a:t>Louis XIV has built an enormous nation…and expensive…I wonder who’s paying for it all???</a:t>
            </a:r>
          </a:p>
          <a:p>
            <a:pPr lvl="1"/>
            <a:r>
              <a:rPr lang="en-US" altLang="en-US" dirty="0" smtClean="0"/>
              <a:t>Louis XV is not nearly as effective or as powerful as XIV</a:t>
            </a:r>
          </a:p>
          <a:p>
            <a:pPr lvl="2"/>
            <a:r>
              <a:rPr lang="en-US" altLang="en-US" dirty="0" smtClean="0"/>
              <a:t>People begin to have some very dangerous things we might call, “ideas” about the best way to do things…</a:t>
            </a:r>
          </a:p>
        </p:txBody>
      </p:sp>
    </p:spTree>
    <p:extLst>
      <p:ext uri="{BB962C8B-B14F-4D97-AF65-F5344CB8AC3E}">
        <p14:creationId xmlns:p14="http://schemas.microsoft.com/office/powerpoint/2010/main" val="2276798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i="1" dirty="0" smtClean="0"/>
              <a:t>Which leads us to…</a:t>
            </a:r>
          </a:p>
        </p:txBody>
      </p:sp>
      <p:sp>
        <p:nvSpPr>
          <p:cNvPr id="6147" name="Content Placeholder 2"/>
          <p:cNvSpPr>
            <a:spLocks noGrp="1"/>
          </p:cNvSpPr>
          <p:nvPr>
            <p:ph idx="1"/>
          </p:nvPr>
        </p:nvSpPr>
        <p:spPr>
          <a:xfrm>
            <a:off x="0" y="1066800"/>
            <a:ext cx="9144000" cy="4419600"/>
          </a:xfrm>
        </p:spPr>
        <p:txBody>
          <a:bodyPr>
            <a:normAutofit fontScale="92500" lnSpcReduction="10000"/>
          </a:bodyPr>
          <a:lstStyle/>
          <a:p>
            <a:pPr marL="0" indent="0" algn="ctr" eaLnBrk="1" hangingPunct="1">
              <a:buNone/>
            </a:pPr>
            <a:r>
              <a:rPr lang="en-US" altLang="en-US" sz="5200" b="1" i="1" u="sng" dirty="0" smtClean="0"/>
              <a:t>The “Philosophes”</a:t>
            </a:r>
          </a:p>
          <a:p>
            <a:pPr marL="0" indent="0" algn="ctr">
              <a:buNone/>
            </a:pPr>
            <a:r>
              <a:rPr lang="en-US" dirty="0" smtClean="0"/>
              <a:t>Latin/Greek </a:t>
            </a:r>
            <a:r>
              <a:rPr lang="en-US" dirty="0"/>
              <a:t> </a:t>
            </a:r>
            <a:r>
              <a:rPr lang="en-US" i="1" dirty="0" err="1"/>
              <a:t>philosophia</a:t>
            </a:r>
            <a:r>
              <a:rPr lang="en-US" dirty="0"/>
              <a:t> </a:t>
            </a:r>
            <a:endParaRPr lang="en-US" dirty="0" smtClean="0"/>
          </a:p>
          <a:p>
            <a:pPr marL="0" indent="0" algn="ctr">
              <a:buNone/>
            </a:pPr>
            <a:r>
              <a:rPr lang="en-US" dirty="0"/>
              <a:t> </a:t>
            </a:r>
            <a:r>
              <a:rPr lang="en-US" dirty="0" smtClean="0"/>
              <a:t>"</a:t>
            </a:r>
            <a:r>
              <a:rPr lang="en-US" dirty="0"/>
              <a:t>love of knowledge, pursuit of wisdom; systematic investigation," </a:t>
            </a:r>
            <a:endParaRPr lang="en-US" dirty="0" smtClean="0"/>
          </a:p>
          <a:p>
            <a:pPr marL="0" indent="0" algn="ctr">
              <a:buNone/>
            </a:pPr>
            <a:r>
              <a:rPr lang="en-US" dirty="0" smtClean="0"/>
              <a:t>from</a:t>
            </a:r>
            <a:r>
              <a:rPr lang="en-US" dirty="0"/>
              <a:t> </a:t>
            </a:r>
            <a:r>
              <a:rPr lang="en-US" i="1" dirty="0" err="1"/>
              <a:t>philo</a:t>
            </a:r>
            <a:r>
              <a:rPr lang="en-US" i="1" dirty="0"/>
              <a:t>-</a:t>
            </a:r>
            <a:r>
              <a:rPr lang="en-US" dirty="0"/>
              <a:t> "loving" </a:t>
            </a:r>
            <a:r>
              <a:rPr lang="en-US" dirty="0" smtClean="0"/>
              <a:t>+</a:t>
            </a:r>
            <a:r>
              <a:rPr lang="en-US" dirty="0"/>
              <a:t> </a:t>
            </a:r>
            <a:r>
              <a:rPr lang="en-US" i="1" dirty="0" smtClean="0"/>
              <a:t>Sophia </a:t>
            </a:r>
            <a:r>
              <a:rPr lang="en-US" dirty="0" smtClean="0"/>
              <a:t>"</a:t>
            </a:r>
            <a:r>
              <a:rPr lang="en-US" dirty="0"/>
              <a:t>knowledge, wisdom," from </a:t>
            </a:r>
            <a:r>
              <a:rPr lang="en-US" i="1" dirty="0" err="1"/>
              <a:t>sophis</a:t>
            </a:r>
            <a:r>
              <a:rPr lang="en-US" dirty="0"/>
              <a:t> "wise, </a:t>
            </a:r>
            <a:r>
              <a:rPr lang="en-US" dirty="0" smtClean="0"/>
              <a:t>learned“</a:t>
            </a:r>
          </a:p>
          <a:p>
            <a:pPr marL="0" indent="0" algn="ctr">
              <a:buNone/>
            </a:pPr>
            <a:r>
              <a:rPr lang="en-US" altLang="en-US" dirty="0" smtClean="0"/>
              <a:t>A group of thinkers will bring “LIGHT” to a “DARK” time…M.A./D.A., </a:t>
            </a:r>
            <a:r>
              <a:rPr lang="en-US" altLang="en-US" i="1" dirty="0" smtClean="0"/>
              <a:t>Macbeth, </a:t>
            </a:r>
            <a:r>
              <a:rPr lang="en-US" altLang="en-US" dirty="0" smtClean="0"/>
              <a:t>bridging the gap between religion and reason…Period becomes known as the</a:t>
            </a:r>
            <a:endParaRPr lang="en-US" altLang="en-US" sz="5200" b="1" i="1" u="sng" dirty="0" smtClean="0"/>
          </a:p>
        </p:txBody>
      </p:sp>
      <p:sp>
        <p:nvSpPr>
          <p:cNvPr id="2" name="Rectangle 1"/>
          <p:cNvSpPr/>
          <p:nvPr/>
        </p:nvSpPr>
        <p:spPr>
          <a:xfrm>
            <a:off x="2029477" y="5486400"/>
            <a:ext cx="5085046" cy="830997"/>
          </a:xfrm>
          <a:prstGeom prst="rect">
            <a:avLst/>
          </a:prstGeom>
        </p:spPr>
        <p:txBody>
          <a:bodyPr wrap="none">
            <a:spAutoFit/>
          </a:bodyPr>
          <a:lstStyle/>
          <a:p>
            <a:r>
              <a:rPr lang="en-US" altLang="en-US" sz="4800" b="1" i="1" u="sng" dirty="0"/>
              <a:t>ENLIGHTENMENT…</a:t>
            </a:r>
            <a:endParaRPr lang="en-US" sz="4800" dirty="0"/>
          </a:p>
        </p:txBody>
      </p:sp>
    </p:spTree>
    <p:extLst>
      <p:ext uri="{BB962C8B-B14F-4D97-AF65-F5344CB8AC3E}">
        <p14:creationId xmlns:p14="http://schemas.microsoft.com/office/powerpoint/2010/main" val="2882219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b="1" smtClean="0"/>
              <a:t>Enlightenment Principles</a:t>
            </a:r>
          </a:p>
        </p:txBody>
      </p:sp>
      <p:sp>
        <p:nvSpPr>
          <p:cNvPr id="93187" name="Rectangle 3"/>
          <p:cNvSpPr>
            <a:spLocks noGrp="1" noChangeArrowheads="1"/>
          </p:cNvSpPr>
          <p:nvPr>
            <p:ph idx="1"/>
          </p:nvPr>
        </p:nvSpPr>
        <p:spPr>
          <a:xfrm>
            <a:off x="0" y="1143000"/>
            <a:ext cx="9144000" cy="5715000"/>
          </a:xfrm>
        </p:spPr>
        <p:txBody>
          <a:bodyPr rtlCol="0">
            <a:noAutofit/>
          </a:bodyPr>
          <a:lstStyle/>
          <a:p>
            <a:pPr eaLnBrk="1" fontAlgn="auto" hangingPunct="1">
              <a:lnSpc>
                <a:spcPct val="90000"/>
              </a:lnSpc>
              <a:spcAft>
                <a:spcPts val="0"/>
              </a:spcAft>
              <a:buFont typeface="Arial" pitchFamily="34" charset="0"/>
              <a:buChar char="•"/>
              <a:defRPr/>
            </a:pPr>
            <a:r>
              <a:rPr lang="en-US" sz="3600" dirty="0" smtClean="0"/>
              <a:t>Religion, tradition, and superstition limited independent thought—</a:t>
            </a:r>
            <a:r>
              <a:rPr lang="en-US" sz="3600" b="1" i="1" u="sng" dirty="0" smtClean="0"/>
              <a:t>reason</a:t>
            </a:r>
            <a:endParaRPr lang="en-US" sz="3600" b="1" u="sng" dirty="0" smtClean="0"/>
          </a:p>
          <a:p>
            <a:pPr eaLnBrk="1" fontAlgn="auto" hangingPunct="1">
              <a:lnSpc>
                <a:spcPct val="90000"/>
              </a:lnSpc>
              <a:spcAft>
                <a:spcPts val="0"/>
              </a:spcAft>
              <a:buFont typeface="Arial" pitchFamily="34" charset="0"/>
              <a:buChar char="•"/>
              <a:defRPr/>
            </a:pPr>
            <a:r>
              <a:rPr lang="en-US" sz="3600" dirty="0" smtClean="0"/>
              <a:t>Accept knowledge based on observation, logic, and reason, not on faith—</a:t>
            </a:r>
            <a:r>
              <a:rPr lang="en-US" sz="3600" b="1" i="1" u="sng" dirty="0" smtClean="0"/>
              <a:t>challenge “authority”</a:t>
            </a:r>
          </a:p>
          <a:p>
            <a:pPr eaLnBrk="1" fontAlgn="auto" hangingPunct="1">
              <a:lnSpc>
                <a:spcPct val="90000"/>
              </a:lnSpc>
              <a:spcAft>
                <a:spcPts val="0"/>
              </a:spcAft>
              <a:buFont typeface="Arial" pitchFamily="34" charset="0"/>
              <a:buChar char="•"/>
              <a:defRPr/>
            </a:pPr>
            <a:r>
              <a:rPr lang="en-US" sz="3600" dirty="0" smtClean="0"/>
              <a:t>Scientific and academic thought should be separate of Church— </a:t>
            </a:r>
            <a:r>
              <a:rPr lang="en-US" sz="3600" b="1" i="1" u="sng" dirty="0" smtClean="0"/>
              <a:t>secular</a:t>
            </a:r>
            <a:r>
              <a:rPr lang="en-US" sz="3600" dirty="0" smtClean="0"/>
              <a:t> </a:t>
            </a:r>
          </a:p>
        </p:txBody>
      </p:sp>
      <p:sp>
        <p:nvSpPr>
          <p:cNvPr id="5124" name="Text Box 8"/>
          <p:cNvSpPr txBox="1">
            <a:spLocks noChangeArrowheads="1"/>
          </p:cNvSpPr>
          <p:nvPr/>
        </p:nvSpPr>
        <p:spPr bwMode="auto">
          <a:xfrm>
            <a:off x="4191000" y="6019800"/>
            <a:ext cx="320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altLang="en-US"/>
          </a:p>
        </p:txBody>
      </p:sp>
      <p:sp>
        <p:nvSpPr>
          <p:cNvPr id="5125" name="Text Box 12"/>
          <p:cNvSpPr txBox="1">
            <a:spLocks noChangeArrowheads="1"/>
          </p:cNvSpPr>
          <p:nvPr/>
        </p:nvSpPr>
        <p:spPr bwMode="auto">
          <a:xfrm>
            <a:off x="304800" y="6143354"/>
            <a:ext cx="502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dirty="0"/>
              <a:t>A meeting of French Enlightenment thinkers</a:t>
            </a:r>
          </a:p>
        </p:txBody>
      </p:sp>
      <p:pic>
        <p:nvPicPr>
          <p:cNvPr id="5126" name="Picture 18" descr="Voltairephilosoph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27587" y="4495800"/>
            <a:ext cx="3216414"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20714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Effect transition="in" filter="wipe(up)">
                                      <p:cBhvr>
                                        <p:cTn id="7" dur="500"/>
                                        <p:tgtEl>
                                          <p:spTgt spid="931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3187">
                                            <p:txEl>
                                              <p:pRg st="1" end="1"/>
                                            </p:txEl>
                                          </p:spTgt>
                                        </p:tgtEl>
                                        <p:attrNameLst>
                                          <p:attrName>style.visibility</p:attrName>
                                        </p:attrNameLst>
                                      </p:cBhvr>
                                      <p:to>
                                        <p:strVal val="visible"/>
                                      </p:to>
                                    </p:set>
                                    <p:animEffect transition="in" filter="wipe(up)">
                                      <p:cBhvr>
                                        <p:cTn id="12" dur="500"/>
                                        <p:tgtEl>
                                          <p:spTgt spid="931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3187">
                                            <p:txEl>
                                              <p:pRg st="2" end="2"/>
                                            </p:txEl>
                                          </p:spTgt>
                                        </p:tgtEl>
                                        <p:attrNameLst>
                                          <p:attrName>style.visibility</p:attrName>
                                        </p:attrNameLst>
                                      </p:cBhvr>
                                      <p:to>
                                        <p:strVal val="visible"/>
                                      </p:to>
                                    </p:set>
                                    <p:animEffect transition="in" filter="wipe(up)">
                                      <p:cBhvr>
                                        <p:cTn id="17" dur="500"/>
                                        <p:tgtEl>
                                          <p:spTgt spid="931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0"/>
            <a:ext cx="9144000" cy="1143000"/>
          </a:xfrm>
        </p:spPr>
        <p:txBody>
          <a:bodyPr>
            <a:normAutofit/>
          </a:bodyPr>
          <a:lstStyle/>
          <a:p>
            <a:pPr eaLnBrk="1" hangingPunct="1"/>
            <a:r>
              <a:rPr lang="en-US" altLang="en-US" dirty="0" smtClean="0"/>
              <a:t>Your Task:  The Research Process </a:t>
            </a:r>
            <a:br>
              <a:rPr lang="en-US" altLang="en-US" dirty="0" smtClean="0"/>
            </a:br>
            <a:r>
              <a:rPr lang="en-US" altLang="en-US" sz="1600" dirty="0" smtClean="0"/>
              <a:t>(in a class period…)</a:t>
            </a:r>
          </a:p>
        </p:txBody>
      </p:sp>
      <p:sp>
        <p:nvSpPr>
          <p:cNvPr id="7171" name="Content Placeholder 2"/>
          <p:cNvSpPr>
            <a:spLocks noGrp="1"/>
          </p:cNvSpPr>
          <p:nvPr>
            <p:ph idx="1"/>
          </p:nvPr>
        </p:nvSpPr>
        <p:spPr>
          <a:xfrm>
            <a:off x="0" y="1143000"/>
            <a:ext cx="9144000" cy="5715000"/>
          </a:xfrm>
        </p:spPr>
        <p:txBody>
          <a:bodyPr>
            <a:normAutofit fontScale="55000" lnSpcReduction="20000"/>
          </a:bodyPr>
          <a:lstStyle/>
          <a:p>
            <a:pPr eaLnBrk="1" hangingPunct="1"/>
            <a:r>
              <a:rPr lang="en-US" altLang="en-US" sz="4400" dirty="0" smtClean="0"/>
              <a:t>I will provide you with a </a:t>
            </a:r>
            <a:r>
              <a:rPr lang="en-US" altLang="en-US" sz="4400" b="1" u="sng" dirty="0" smtClean="0"/>
              <a:t>RESEARCH QUESTION</a:t>
            </a:r>
            <a:r>
              <a:rPr lang="en-US" altLang="en-US" sz="4400" dirty="0" smtClean="0"/>
              <a:t>.</a:t>
            </a:r>
          </a:p>
          <a:p>
            <a:pPr eaLnBrk="1" hangingPunct="1"/>
            <a:r>
              <a:rPr lang="en-US" altLang="en-US" sz="4400" dirty="0" smtClean="0"/>
              <a:t>You will read and find </a:t>
            </a:r>
            <a:r>
              <a:rPr lang="en-US" altLang="en-US" sz="4400" b="1" u="sng" dirty="0" smtClean="0"/>
              <a:t>EVIDENCE</a:t>
            </a:r>
            <a:r>
              <a:rPr lang="en-US" altLang="en-US" sz="4400" dirty="0" smtClean="0"/>
              <a:t> based on this question.</a:t>
            </a:r>
          </a:p>
          <a:p>
            <a:pPr eaLnBrk="1" hangingPunct="1"/>
            <a:r>
              <a:rPr lang="en-US" altLang="en-US" sz="4400" dirty="0" smtClean="0"/>
              <a:t>You will then </a:t>
            </a:r>
            <a:r>
              <a:rPr lang="en-US" altLang="en-US" sz="4400" b="1" u="sng" dirty="0" smtClean="0"/>
              <a:t>ANALYZE</a:t>
            </a:r>
            <a:r>
              <a:rPr lang="en-US" altLang="en-US" sz="4400" dirty="0" smtClean="0"/>
              <a:t> that evidence with 2 sentence analysis structure.</a:t>
            </a:r>
          </a:p>
          <a:p>
            <a:pPr eaLnBrk="1" hangingPunct="1"/>
            <a:endParaRPr lang="en-US" altLang="en-US" sz="4400" dirty="0"/>
          </a:p>
          <a:p>
            <a:pPr eaLnBrk="1" hangingPunct="1"/>
            <a:r>
              <a:rPr lang="en-US" altLang="en-US" sz="4400" dirty="0" smtClean="0"/>
              <a:t>Then, you will find the poster of your thinker and place </a:t>
            </a:r>
            <a:r>
              <a:rPr lang="en-US" altLang="en-US" sz="4400" b="1" u="sng" dirty="0" smtClean="0"/>
              <a:t>Your best piece of EVIDENCE</a:t>
            </a:r>
            <a:r>
              <a:rPr lang="en-US" altLang="en-US" sz="4400" dirty="0" smtClean="0"/>
              <a:t> on the poster—PUT YOUR CLASS NUMBER BY IT…</a:t>
            </a:r>
          </a:p>
          <a:p>
            <a:pPr eaLnBrk="1" hangingPunct="1"/>
            <a:r>
              <a:rPr lang="en-US" altLang="en-US" sz="4400" dirty="0" smtClean="0"/>
              <a:t>Then, please find someone else’s evidence (on the same poster…) and provide </a:t>
            </a:r>
            <a:r>
              <a:rPr lang="en-US" altLang="en-US" sz="4400" b="1" u="sng" dirty="0" smtClean="0"/>
              <a:t>2 sentences of ANALYSIS</a:t>
            </a:r>
            <a:r>
              <a:rPr lang="en-US" altLang="en-US" sz="4400" dirty="0" smtClean="0"/>
              <a:t>—AGAIN, PUT YOUR CLASS NUMBER BY IT…</a:t>
            </a:r>
          </a:p>
          <a:p>
            <a:pPr eaLnBrk="1" hangingPunct="1"/>
            <a:endParaRPr lang="en-US" altLang="en-US" sz="4400" dirty="0"/>
          </a:p>
          <a:p>
            <a:pPr eaLnBrk="1" hangingPunct="1"/>
            <a:r>
              <a:rPr lang="en-US" altLang="en-US" sz="4400" dirty="0" smtClean="0"/>
              <a:t>Then, you’ll find 2 other posters and try to answer the question in form of a </a:t>
            </a:r>
            <a:r>
              <a:rPr lang="en-US" altLang="en-US" sz="4400" b="1" u="sng" dirty="0" smtClean="0"/>
              <a:t>THESIS</a:t>
            </a:r>
            <a:r>
              <a:rPr lang="en-US" altLang="en-US" sz="4400" dirty="0" smtClean="0"/>
              <a:t>—based on what you find there…</a:t>
            </a:r>
          </a:p>
          <a:p>
            <a:pPr eaLnBrk="1" hangingPunct="1"/>
            <a:endParaRPr lang="en-US" altLang="en-US" sz="4400" dirty="0"/>
          </a:p>
          <a:p>
            <a:pPr eaLnBrk="1" hangingPunct="1"/>
            <a:r>
              <a:rPr lang="en-US" altLang="en-US" sz="4400" dirty="0" smtClean="0"/>
              <a:t>The exciting part is…it will be done </a:t>
            </a:r>
            <a:r>
              <a:rPr lang="en-US" altLang="en-US" sz="4400" b="1" i="1" u="sng" dirty="0" smtClean="0"/>
              <a:t>SILENTLY</a:t>
            </a:r>
            <a:r>
              <a:rPr lang="en-US" altLang="en-US" sz="4400" dirty="0" smtClean="0"/>
              <a:t>!</a:t>
            </a:r>
          </a:p>
          <a:p>
            <a:pPr lvl="1" eaLnBrk="1" hangingPunct="1"/>
            <a:endParaRPr lang="en-US" altLang="en-US" i="1" dirty="0" smtClean="0"/>
          </a:p>
        </p:txBody>
      </p:sp>
    </p:spTree>
    <p:extLst>
      <p:ext uri="{BB962C8B-B14F-4D97-AF65-F5344CB8AC3E}">
        <p14:creationId xmlns:p14="http://schemas.microsoft.com/office/powerpoint/2010/main" val="2030747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274638"/>
            <a:ext cx="9144000" cy="1143000"/>
          </a:xfrm>
        </p:spPr>
        <p:txBody>
          <a:bodyPr>
            <a:normAutofit fontScale="90000"/>
          </a:bodyPr>
          <a:lstStyle/>
          <a:p>
            <a:pPr eaLnBrk="1" hangingPunct="1"/>
            <a:r>
              <a:rPr lang="en-US" altLang="en-US" dirty="0" smtClean="0"/>
              <a:t>Your Task:  The </a:t>
            </a:r>
            <a:r>
              <a:rPr lang="en-US" altLang="en-US" b="1" i="1" u="sng" dirty="0" smtClean="0"/>
              <a:t>SILENT</a:t>
            </a:r>
            <a:r>
              <a:rPr lang="en-US" altLang="en-US" dirty="0" smtClean="0"/>
              <a:t> Research Process </a:t>
            </a:r>
            <a:br>
              <a:rPr lang="en-US" altLang="en-US" dirty="0" smtClean="0"/>
            </a:br>
            <a:r>
              <a:rPr lang="en-US" altLang="en-US" sz="1600" dirty="0" smtClean="0"/>
              <a:t>(in a class period…)</a:t>
            </a:r>
          </a:p>
        </p:txBody>
      </p:sp>
      <p:sp>
        <p:nvSpPr>
          <p:cNvPr id="7171" name="Content Placeholder 2"/>
          <p:cNvSpPr>
            <a:spLocks noGrp="1"/>
          </p:cNvSpPr>
          <p:nvPr>
            <p:ph idx="1"/>
          </p:nvPr>
        </p:nvSpPr>
        <p:spPr>
          <a:xfrm>
            <a:off x="0" y="1371600"/>
            <a:ext cx="9144000" cy="5486400"/>
          </a:xfrm>
        </p:spPr>
        <p:txBody>
          <a:bodyPr>
            <a:normAutofit lnSpcReduction="10000"/>
          </a:bodyPr>
          <a:lstStyle/>
          <a:p>
            <a:pPr marL="0" indent="0" algn="ctr" eaLnBrk="1" hangingPunct="1">
              <a:buNone/>
            </a:pPr>
            <a:r>
              <a:rPr lang="en-US" altLang="en-US" sz="2800" dirty="0" smtClean="0"/>
              <a:t>Here’s your Research Question:  </a:t>
            </a:r>
          </a:p>
          <a:p>
            <a:pPr marL="0" indent="0" algn="ctr" eaLnBrk="1" hangingPunct="1">
              <a:buNone/>
            </a:pPr>
            <a:r>
              <a:rPr lang="en-US" altLang="en-US" sz="2800" b="1" dirty="0" smtClean="0"/>
              <a:t>“</a:t>
            </a:r>
            <a:r>
              <a:rPr lang="en-US" altLang="en-US" sz="2800" b="1" u="sng" dirty="0" smtClean="0"/>
              <a:t>What were the Philosophes main ideas?</a:t>
            </a:r>
            <a:r>
              <a:rPr lang="en-US" altLang="en-US" sz="2800" b="1" dirty="0" smtClean="0"/>
              <a:t>”</a:t>
            </a:r>
          </a:p>
          <a:p>
            <a:pPr marL="0" indent="0">
              <a:buNone/>
            </a:pPr>
            <a:endParaRPr lang="en-US" altLang="en-US" sz="2800" dirty="0"/>
          </a:p>
          <a:p>
            <a:r>
              <a:rPr lang="en-US" altLang="en-US" sz="3600" dirty="0" smtClean="0"/>
              <a:t>READ—make notes…5 minutes</a:t>
            </a:r>
          </a:p>
          <a:p>
            <a:pPr marL="0" indent="0" algn="ctr" eaLnBrk="1" hangingPunct="1">
              <a:buNone/>
            </a:pPr>
            <a:endParaRPr lang="en-US" altLang="en-US" sz="2800" b="1" dirty="0" smtClean="0"/>
          </a:p>
          <a:p>
            <a:r>
              <a:rPr lang="en-US" altLang="en-US" sz="3600" dirty="0"/>
              <a:t>Seek your </a:t>
            </a:r>
            <a:r>
              <a:rPr lang="en-US" altLang="en-US" sz="3600" b="1" u="sng" dirty="0"/>
              <a:t>BEST</a:t>
            </a:r>
            <a:r>
              <a:rPr lang="en-US" altLang="en-US" sz="3600" dirty="0"/>
              <a:t> evidence that you believe answers the question…3 minutes</a:t>
            </a:r>
          </a:p>
          <a:p>
            <a:r>
              <a:rPr lang="en-US" altLang="en-US" sz="3600" dirty="0"/>
              <a:t>Construct your analysis…what does it </a:t>
            </a:r>
            <a:r>
              <a:rPr lang="en-US" altLang="en-US" sz="3600" u="sng" dirty="0"/>
              <a:t>mean</a:t>
            </a:r>
            <a:r>
              <a:rPr lang="en-US" altLang="en-US" sz="3600" dirty="0"/>
              <a:t> &amp; why is it </a:t>
            </a:r>
            <a:r>
              <a:rPr lang="en-US" altLang="en-US" sz="3600" u="sng" dirty="0"/>
              <a:t>important</a:t>
            </a:r>
            <a:r>
              <a:rPr lang="en-US" altLang="en-US" sz="3600" dirty="0"/>
              <a:t> (to answering the question…)…5 minutes</a:t>
            </a:r>
          </a:p>
          <a:p>
            <a:pPr lvl="1" eaLnBrk="1" hangingPunct="1"/>
            <a:endParaRPr lang="en-US" altLang="en-US" i="1" dirty="0" smtClean="0"/>
          </a:p>
        </p:txBody>
      </p:sp>
    </p:spTree>
    <p:extLst>
      <p:ext uri="{BB962C8B-B14F-4D97-AF65-F5344CB8AC3E}">
        <p14:creationId xmlns:p14="http://schemas.microsoft.com/office/powerpoint/2010/main" val="1501396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3" end="3"/>
                                            </p:txEl>
                                          </p:spTgt>
                                        </p:tgtEl>
                                        <p:attrNameLst>
                                          <p:attrName>style.visibility</p:attrName>
                                        </p:attrNameLst>
                                      </p:cBhvr>
                                      <p:to>
                                        <p:strVal val="visible"/>
                                      </p:to>
                                    </p:set>
                                    <p:animEffect transition="in" filter="fade">
                                      <p:cBhvr>
                                        <p:cTn id="7" dur="1000"/>
                                        <p:tgtEl>
                                          <p:spTgt spid="7171">
                                            <p:txEl>
                                              <p:pRg st="3" end="3"/>
                                            </p:txEl>
                                          </p:spTgt>
                                        </p:tgtEl>
                                      </p:cBhvr>
                                    </p:animEffect>
                                    <p:anim calcmode="lin" valueType="num">
                                      <p:cBhvr>
                                        <p:cTn id="8"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5" end="5"/>
                                            </p:txEl>
                                          </p:spTgt>
                                        </p:tgtEl>
                                        <p:attrNameLst>
                                          <p:attrName>style.visibility</p:attrName>
                                        </p:attrNameLst>
                                      </p:cBhvr>
                                      <p:to>
                                        <p:strVal val="visible"/>
                                      </p:to>
                                    </p:set>
                                    <p:animEffect transition="in" filter="fade">
                                      <p:cBhvr>
                                        <p:cTn id="14" dur="1000"/>
                                        <p:tgtEl>
                                          <p:spTgt spid="7171">
                                            <p:txEl>
                                              <p:pRg st="5" end="5"/>
                                            </p:txEl>
                                          </p:spTgt>
                                        </p:tgtEl>
                                      </p:cBhvr>
                                    </p:animEffect>
                                    <p:anim calcmode="lin" valueType="num">
                                      <p:cBhvr>
                                        <p:cTn id="15"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6" end="6"/>
                                            </p:txEl>
                                          </p:spTgt>
                                        </p:tgtEl>
                                        <p:attrNameLst>
                                          <p:attrName>style.visibility</p:attrName>
                                        </p:attrNameLst>
                                      </p:cBhvr>
                                      <p:to>
                                        <p:strVal val="visible"/>
                                      </p:to>
                                    </p:set>
                                    <p:animEffect transition="in" filter="fade">
                                      <p:cBhvr>
                                        <p:cTn id="21" dur="1000"/>
                                        <p:tgtEl>
                                          <p:spTgt spid="7171">
                                            <p:txEl>
                                              <p:pRg st="6" end="6"/>
                                            </p:txEl>
                                          </p:spTgt>
                                        </p:tgtEl>
                                      </p:cBhvr>
                                    </p:animEffect>
                                    <p:anim calcmode="lin" valueType="num">
                                      <p:cBhvr>
                                        <p:cTn id="22"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274638"/>
            <a:ext cx="9144000" cy="1143000"/>
          </a:xfrm>
        </p:spPr>
        <p:txBody>
          <a:bodyPr>
            <a:normAutofit fontScale="90000"/>
          </a:bodyPr>
          <a:lstStyle/>
          <a:p>
            <a:pPr eaLnBrk="1" hangingPunct="1"/>
            <a:r>
              <a:rPr lang="en-US" altLang="en-US" dirty="0" smtClean="0"/>
              <a:t>Your Task:  The </a:t>
            </a:r>
            <a:r>
              <a:rPr lang="en-US" altLang="en-US" b="1" i="1" u="sng" dirty="0" smtClean="0"/>
              <a:t>SILENT</a:t>
            </a:r>
            <a:r>
              <a:rPr lang="en-US" altLang="en-US" dirty="0" smtClean="0"/>
              <a:t> Research Process </a:t>
            </a:r>
            <a:br>
              <a:rPr lang="en-US" altLang="en-US" dirty="0" smtClean="0"/>
            </a:br>
            <a:r>
              <a:rPr lang="en-US" altLang="en-US" sz="1600" dirty="0" smtClean="0"/>
              <a:t>(in a class period…)</a:t>
            </a:r>
          </a:p>
        </p:txBody>
      </p:sp>
      <p:sp>
        <p:nvSpPr>
          <p:cNvPr id="7171" name="Content Placeholder 2"/>
          <p:cNvSpPr>
            <a:spLocks noGrp="1"/>
          </p:cNvSpPr>
          <p:nvPr>
            <p:ph idx="1"/>
          </p:nvPr>
        </p:nvSpPr>
        <p:spPr>
          <a:xfrm>
            <a:off x="0" y="1371600"/>
            <a:ext cx="9144000" cy="5410200"/>
          </a:xfrm>
        </p:spPr>
        <p:txBody>
          <a:bodyPr>
            <a:normAutofit fontScale="92500" lnSpcReduction="20000"/>
          </a:bodyPr>
          <a:lstStyle/>
          <a:p>
            <a:pPr marL="0" indent="0" algn="ctr" eaLnBrk="1" hangingPunct="1">
              <a:buNone/>
            </a:pPr>
            <a:r>
              <a:rPr lang="en-US" altLang="en-US" sz="2800" dirty="0" smtClean="0"/>
              <a:t>Here’s your Research Question:  </a:t>
            </a:r>
          </a:p>
          <a:p>
            <a:pPr marL="0" indent="0" algn="ctr" eaLnBrk="1" hangingPunct="1">
              <a:buNone/>
            </a:pPr>
            <a:r>
              <a:rPr lang="en-US" altLang="en-US" sz="2800" b="1" dirty="0" smtClean="0"/>
              <a:t>“</a:t>
            </a:r>
            <a:r>
              <a:rPr lang="en-US" altLang="en-US" sz="2800" b="1" u="sng" dirty="0" smtClean="0"/>
              <a:t>What were the Philosophes main ideas?</a:t>
            </a:r>
            <a:r>
              <a:rPr lang="en-US" altLang="en-US" sz="2800" b="1" dirty="0" smtClean="0"/>
              <a:t>”</a:t>
            </a:r>
          </a:p>
          <a:p>
            <a:pPr marL="0" indent="0">
              <a:buNone/>
            </a:pPr>
            <a:endParaRPr lang="en-US" altLang="en-US" sz="2800" dirty="0"/>
          </a:p>
          <a:p>
            <a:r>
              <a:rPr lang="en-US" altLang="en-US" sz="2800" dirty="0"/>
              <a:t>Then, you will find the poster of your thinker and place </a:t>
            </a:r>
            <a:r>
              <a:rPr lang="en-US" altLang="en-US" sz="2800" b="1" u="sng" dirty="0"/>
              <a:t>Your best piece of EVIDENCE</a:t>
            </a:r>
            <a:r>
              <a:rPr lang="en-US" altLang="en-US" sz="2800" dirty="0"/>
              <a:t> on the poster—PUT YOUR CLASS NUMBER BY IT…</a:t>
            </a:r>
          </a:p>
          <a:p>
            <a:r>
              <a:rPr lang="en-US" altLang="en-US" sz="2800" dirty="0"/>
              <a:t>Then, please find someone else’s evidence (on the same poster…) and provide </a:t>
            </a:r>
            <a:r>
              <a:rPr lang="en-US" altLang="en-US" sz="2800" b="1" u="sng" dirty="0"/>
              <a:t>2 sentences of ANALYSIS</a:t>
            </a:r>
            <a:r>
              <a:rPr lang="en-US" altLang="en-US" sz="2800" dirty="0"/>
              <a:t>—AGAIN, PUT YOUR CLASS NUMBER BY IT…</a:t>
            </a:r>
          </a:p>
          <a:p>
            <a:endParaRPr lang="en-US" altLang="en-US" sz="2800" dirty="0"/>
          </a:p>
          <a:p>
            <a:r>
              <a:rPr lang="en-US" altLang="en-US" sz="2800" dirty="0"/>
              <a:t>Then, you’ll find 2 other posters and try to answer the question in form of a </a:t>
            </a:r>
            <a:r>
              <a:rPr lang="en-US" altLang="en-US" sz="2800" b="1" u="sng" dirty="0"/>
              <a:t>THESIS</a:t>
            </a:r>
            <a:r>
              <a:rPr lang="en-US" altLang="en-US" sz="2800" dirty="0"/>
              <a:t>—based on what you find </a:t>
            </a:r>
            <a:r>
              <a:rPr lang="en-US" altLang="en-US" sz="2800" dirty="0" smtClean="0"/>
              <a:t>there…This will be your exit </a:t>
            </a:r>
            <a:r>
              <a:rPr lang="en-US" altLang="en-US" sz="2800" dirty="0" smtClean="0"/>
              <a:t>slip (on the notecard)</a:t>
            </a:r>
            <a:endParaRPr lang="en-US" altLang="en-US" sz="2800" dirty="0" smtClean="0"/>
          </a:p>
          <a:p>
            <a:pPr marL="0" indent="0" algn="ctr">
              <a:buNone/>
            </a:pPr>
            <a:r>
              <a:rPr lang="en-US" altLang="en-US" sz="2800" u="sng" dirty="0" smtClean="0"/>
              <a:t>Name of Philosopher at the top, one on each side</a:t>
            </a:r>
            <a:endParaRPr lang="en-US" altLang="en-US" sz="2800" u="sng" dirty="0"/>
          </a:p>
          <a:p>
            <a:pPr marL="0" indent="0" algn="ctr" eaLnBrk="1" hangingPunct="1">
              <a:buNone/>
            </a:pPr>
            <a:endParaRPr lang="en-US" altLang="en-US" sz="2800" b="1" dirty="0" smtClean="0"/>
          </a:p>
          <a:p>
            <a:pPr lvl="1" eaLnBrk="1" hangingPunct="1"/>
            <a:endParaRPr lang="en-US" altLang="en-US" i="1" dirty="0" smtClean="0"/>
          </a:p>
        </p:txBody>
      </p:sp>
    </p:spTree>
    <p:extLst>
      <p:ext uri="{BB962C8B-B14F-4D97-AF65-F5344CB8AC3E}">
        <p14:creationId xmlns:p14="http://schemas.microsoft.com/office/powerpoint/2010/main" val="3554353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2040</TotalTime>
  <Words>758</Words>
  <Application>Microsoft Office PowerPoint</Application>
  <PresentationFormat>On-screen Show (4:3)</PresentationFormat>
  <Paragraphs>87</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Tunga</vt:lpstr>
      <vt:lpstr>Wingdings</vt:lpstr>
      <vt:lpstr>Wingdings 2</vt:lpstr>
      <vt:lpstr>Office Theme</vt:lpstr>
      <vt:lpstr>10th World Studies 11.28.17</vt:lpstr>
      <vt:lpstr>So where are we…England:</vt:lpstr>
      <vt:lpstr>So where are we…France:</vt:lpstr>
      <vt:lpstr>Which leads us to…</vt:lpstr>
      <vt:lpstr>Enlightenment Principles</vt:lpstr>
      <vt:lpstr>Your Task:  The Research Process  (in a class period…)</vt:lpstr>
      <vt:lpstr>Your Task:  The SILENT Research Process  (in a class period…)</vt:lpstr>
      <vt:lpstr>Your Task:  The SILENT Research Process  (in a class period…)</vt:lpstr>
    </vt:vector>
  </TitlesOfParts>
  <Company>Issaquah School District 411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10th Euro Studies 11.03.14</dc:title>
  <dc:creator>Windows User</dc:creator>
  <cp:lastModifiedBy>Steen, Matthew    SHS - Staff</cp:lastModifiedBy>
  <cp:revision>32</cp:revision>
  <cp:lastPrinted>2015-11-25T17:16:12Z</cp:lastPrinted>
  <dcterms:created xsi:type="dcterms:W3CDTF">2014-11-03T19:22:39Z</dcterms:created>
  <dcterms:modified xsi:type="dcterms:W3CDTF">2017-11-28T21:59:20Z</dcterms:modified>
</cp:coreProperties>
</file>