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59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4F24D-077F-4BC7-AE25-5B3EF1F7327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1D9E-B852-4869-98F9-7BD25764B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0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2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2A810-B751-4FB0-99F0-A652DCB24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5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0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7DE3-D6E3-4F96-9B4E-63BD31B86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World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12.04.17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60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Planner/Calendar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Internet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 Cards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how to perform research and create useful notecards.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/>
              <a:t>Research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Notecards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Research</a:t>
            </a:r>
            <a:endParaRPr lang="en-US" sz="9600" b="1" dirty="0" smtClean="0"/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Print Source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Primary Source (?)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Note Cards!!!</a:t>
            </a:r>
            <a:endParaRPr lang="en-US" sz="8800" b="1" dirty="0" smtClean="0"/>
          </a:p>
        </p:txBody>
      </p:sp>
    </p:spTree>
    <p:extLst>
      <p:ext uri="{BB962C8B-B14F-4D97-AF65-F5344CB8AC3E}">
        <p14:creationId xmlns:p14="http://schemas.microsoft.com/office/powerpoint/2010/main" val="2720759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4478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		</a:t>
            </a:r>
            <a:endParaRPr lang="en-US" dirty="0"/>
          </a:p>
          <a:p>
            <a:r>
              <a:rPr lang="en-US" dirty="0" smtClean="0"/>
              <a:t>Taylor, Alan J.P.  </a:t>
            </a:r>
            <a:r>
              <a:rPr lang="en-US" i="1" dirty="0" smtClean="0"/>
              <a:t>Bismarck:  The Man and Statesman.       	</a:t>
            </a:r>
            <a:r>
              <a:rPr lang="en-US" dirty="0" smtClean="0"/>
              <a:t>New York:  Vintage, 1955.  Print.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990600"/>
            <a:ext cx="838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66800" y="19812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12328" y="1357745"/>
            <a:ext cx="8763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54728" y="2371130"/>
            <a:ext cx="12954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456" y="589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Number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438400"/>
            <a:ext cx="192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Author:  Last name, First name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5043" y="388620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City of publication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91967" y="711414"/>
            <a:ext cx="300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 of work, in italics, or underlined.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92728" y="4339532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#2</a:t>
            </a:r>
          </a:p>
          <a:p>
            <a:pPr lvl="2"/>
            <a:r>
              <a:rPr lang="en-US" dirty="0" err="1"/>
              <a:t>Karsten</a:t>
            </a:r>
            <a:r>
              <a:rPr lang="en-US" dirty="0"/>
              <a:t>, </a:t>
            </a:r>
            <a:r>
              <a:rPr lang="en-US" dirty="0" err="1"/>
              <a:t>Gustaf</a:t>
            </a:r>
            <a:r>
              <a:rPr lang="en-US" dirty="0"/>
              <a:t> E.. “Bismarck”. </a:t>
            </a:r>
            <a:r>
              <a:rPr lang="en-US" i="1" dirty="0"/>
              <a:t>The </a:t>
            </a:r>
            <a:r>
              <a:rPr lang="en-US" i="1" dirty="0" smtClean="0"/>
              <a:t>Journal </a:t>
            </a:r>
            <a:r>
              <a:rPr lang="en-US" i="1" dirty="0"/>
              <a:t>of </a:t>
            </a:r>
            <a:r>
              <a:rPr lang="en-US" i="1" dirty="0" smtClean="0"/>
              <a:t>	English </a:t>
            </a:r>
            <a:r>
              <a:rPr lang="en-US" i="1" dirty="0"/>
              <a:t>and </a:t>
            </a:r>
            <a:r>
              <a:rPr lang="en-US" i="1" dirty="0" smtClean="0"/>
              <a:t>Germanic </a:t>
            </a:r>
            <a:r>
              <a:rPr lang="en-US" i="1" dirty="0"/>
              <a:t>Philology</a:t>
            </a:r>
            <a:r>
              <a:rPr lang="en-US" dirty="0"/>
              <a:t> 7.2 </a:t>
            </a:r>
            <a:r>
              <a:rPr lang="en-US" dirty="0" smtClean="0"/>
              <a:t>	(</a:t>
            </a:r>
            <a:r>
              <a:rPr lang="en-US" dirty="0"/>
              <a:t>1908): 85–101. Web</a:t>
            </a:r>
            <a:r>
              <a:rPr lang="en-US" dirty="0" smtClean="0"/>
              <a:t>. 24 February 2016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08759"/>
              </p:ext>
            </p:extLst>
          </p:nvPr>
        </p:nvGraphicFramePr>
        <p:xfrm>
          <a:off x="2133600" y="4267200"/>
          <a:ext cx="5257800" cy="2054431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>
            <a:stCxn id="24" idx="0"/>
          </p:cNvCxnSpPr>
          <p:nvPr/>
        </p:nvCxnSpPr>
        <p:spPr>
          <a:xfrm flipV="1">
            <a:off x="915883" y="4616532"/>
            <a:ext cx="1332016" cy="4955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871106" y="4958453"/>
            <a:ext cx="1024493" cy="846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683" y="511209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Number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14207" y="646530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886200" y="5481430"/>
            <a:ext cx="0" cy="8568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64228" y="1237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smtClean="0">
                <a:solidFill>
                  <a:srgbClr val="FF0000"/>
                </a:solidFill>
              </a:rPr>
              <a:t>Source Cards</a:t>
            </a:r>
            <a:endParaRPr lang="en-US" sz="3600" b="1" i="1" u="sng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342900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publisher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533900" y="2356286"/>
            <a:ext cx="1409700" cy="1072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353050" y="2347874"/>
            <a:ext cx="1200150" cy="544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56513" y="2892643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Publication date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316436" y="2209800"/>
            <a:ext cx="1502228" cy="255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38147" y="2142185"/>
            <a:ext cx="199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Medium of publication</a:t>
            </a:r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62893"/>
              </p:ext>
            </p:extLst>
          </p:nvPr>
        </p:nvGraphicFramePr>
        <p:xfrm>
          <a:off x="2036754" y="1480804"/>
          <a:ext cx="5138428" cy="2054431"/>
        </p:xfrm>
        <a:graphic>
          <a:graphicData uri="http://schemas.openxmlformats.org/drawingml/2006/table">
            <a:tbl>
              <a:tblPr/>
              <a:tblGrid>
                <a:gridCol w="513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324100" y="83452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B050"/>
                </a:solidFill>
              </a:rPr>
              <a:t>Print Source</a:t>
            </a:r>
            <a:endParaRPr lang="en-US" sz="2800" b="1" i="1" u="sng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24100" y="3627482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002060"/>
                </a:solidFill>
              </a:rPr>
              <a:t>Web Source</a:t>
            </a: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4172" y="6142143"/>
            <a:ext cx="192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Author:  Last name, First name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75290" y="3747700"/>
            <a:ext cx="170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Title of work, in quotations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953000" y="4070866"/>
            <a:ext cx="2201634" cy="545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92195" y="4931985"/>
            <a:ext cx="1289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Title of Publication, in italics.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0"/>
          </p:cNvCxnSpPr>
          <p:nvPr/>
        </p:nvCxnSpPr>
        <p:spPr>
          <a:xfrm flipH="1">
            <a:off x="6836228" y="4931985"/>
            <a:ext cx="14006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4600" y="6338269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Publication date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814207" y="5539861"/>
            <a:ext cx="642257" cy="844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19800" y="5943600"/>
            <a:ext cx="199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Medium of publication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5353051" y="5520942"/>
            <a:ext cx="1047749" cy="4226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6553201" y="5562600"/>
            <a:ext cx="1371599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96200" y="5934670"/>
            <a:ext cx="128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 of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4" grpId="0"/>
      <p:bldP spid="26" grpId="0"/>
      <p:bldP spid="22" grpId="0"/>
      <p:bldP spid="30" grpId="0"/>
      <p:bldP spid="32" grpId="0"/>
      <p:bldP spid="34" grpId="0"/>
      <p:bldP spid="35" grpId="0"/>
      <p:bldP spid="36" grpId="0"/>
      <p:bldP spid="37" grpId="0"/>
      <p:bldP spid="43" grpId="0"/>
      <p:bldP spid="46" grpId="0"/>
      <p:bldP spid="5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4478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		German Unification</a:t>
            </a:r>
          </a:p>
          <a:p>
            <a:r>
              <a:rPr lang="en-US" dirty="0" smtClean="0"/>
              <a:t>p. 56</a:t>
            </a:r>
            <a:r>
              <a:rPr lang="en-US" dirty="0"/>
              <a:t>	</a:t>
            </a:r>
            <a:r>
              <a:rPr lang="en-US" dirty="0" smtClean="0"/>
              <a:t>	--War as unity</a:t>
            </a:r>
          </a:p>
          <a:p>
            <a:r>
              <a:rPr lang="en-US" dirty="0"/>
              <a:t>	</a:t>
            </a:r>
            <a:r>
              <a:rPr lang="en-US" dirty="0" smtClean="0"/>
              <a:t>	--France</a:t>
            </a:r>
          </a:p>
          <a:p>
            <a:endParaRPr lang="en-US" dirty="0"/>
          </a:p>
          <a:p>
            <a:r>
              <a:rPr lang="en-US" dirty="0" smtClean="0"/>
              <a:t>Edwards states that when Bismarck manipulated the Ems Telegram, France developed an anger that had not existed in their prior relationship.  This anger is why France declares war on Prussia.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64426" y="1270660"/>
          <a:ext cx="5640779" cy="2636322"/>
        </p:xfrm>
        <a:graphic>
          <a:graphicData uri="http://schemas.openxmlformats.org/drawingml/2006/table">
            <a:tbl>
              <a:tblPr/>
              <a:tblGrid>
                <a:gridCol w="564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6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219200" y="990600"/>
            <a:ext cx="838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66800" y="19812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53000" y="1066800"/>
            <a:ext cx="11049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85256" y="3200400"/>
            <a:ext cx="12954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456" y="589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Card Information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5942" y="4654736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Quote/Notes/Summary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06886" y="75613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Subject—topics, sub-topics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44196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3"/>
            </a:pP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--Declare “reasons” why revolution was occurring</a:t>
            </a:r>
          </a:p>
          <a:p>
            <a:pPr lvl="2"/>
            <a:r>
              <a:rPr lang="en-US" dirty="0" smtClean="0"/>
              <a:t>--state inherent right possessed by all humans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740727" y="4275117"/>
          <a:ext cx="4655128" cy="2054431"/>
        </p:xfrm>
        <a:graphic>
          <a:graphicData uri="http://schemas.openxmlformats.org/drawingml/2006/table">
            <a:tbl>
              <a:tblPr/>
              <a:tblGrid>
                <a:gridCol w="465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200399" y="4724400"/>
            <a:ext cx="685801" cy="572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4839402"/>
            <a:ext cx="1143000" cy="1104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66899" y="529676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Card Number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04899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Card Information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10743" y="648866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Quote/Notes/Summary?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057900" y="5867400"/>
            <a:ext cx="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66899" y="258963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NOTE CARD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4478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		German Unification</a:t>
            </a:r>
          </a:p>
          <a:p>
            <a:r>
              <a:rPr lang="en-US" dirty="0" smtClean="0"/>
              <a:t>p. 56</a:t>
            </a:r>
            <a:r>
              <a:rPr lang="en-US" dirty="0"/>
              <a:t>	</a:t>
            </a:r>
            <a:r>
              <a:rPr lang="en-US" dirty="0" smtClean="0"/>
              <a:t>	--War as unity</a:t>
            </a:r>
          </a:p>
          <a:p>
            <a:r>
              <a:rPr lang="en-US" dirty="0"/>
              <a:t>	</a:t>
            </a:r>
            <a:r>
              <a:rPr lang="en-US" dirty="0" smtClean="0"/>
              <a:t>	--France</a:t>
            </a:r>
          </a:p>
          <a:p>
            <a:endParaRPr lang="en-US" dirty="0"/>
          </a:p>
          <a:p>
            <a:r>
              <a:rPr lang="en-US" dirty="0" smtClean="0"/>
              <a:t>Edwards states that when Bismarck manipulated the Ems Telegram, France developed an anger that had not existed in their prior relationship.  This anger is why France declares war on Prussia.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64426" y="1270660"/>
          <a:ext cx="5640779" cy="2636322"/>
        </p:xfrm>
        <a:graphic>
          <a:graphicData uri="http://schemas.openxmlformats.org/drawingml/2006/table">
            <a:tbl>
              <a:tblPr/>
              <a:tblGrid>
                <a:gridCol w="564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63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219200" y="990600"/>
            <a:ext cx="838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66800" y="19812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53000" y="685800"/>
            <a:ext cx="14478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85256" y="3200400"/>
            <a:ext cx="12954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609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Card Information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43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5942" y="4654736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Quote/Notes/Summary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31646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Subject—topics, sub-topics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44196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3"/>
            </a:pP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--Declare “reasons” why revolution was occurring</a:t>
            </a:r>
          </a:p>
          <a:p>
            <a:pPr lvl="2"/>
            <a:r>
              <a:rPr lang="en-US" dirty="0" smtClean="0"/>
              <a:t>--state inherent right possessed by all humans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740727" y="4275117"/>
          <a:ext cx="4655128" cy="2054431"/>
        </p:xfrm>
        <a:graphic>
          <a:graphicData uri="http://schemas.openxmlformats.org/drawingml/2006/table">
            <a:tbl>
              <a:tblPr/>
              <a:tblGrid>
                <a:gridCol w="465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200399" y="4724400"/>
            <a:ext cx="685801" cy="572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4839402"/>
            <a:ext cx="1143000" cy="1104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66899" y="529676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Number?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04899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Card Information?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10743" y="6488668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Quote/Notes/Summary?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057900" y="5867400"/>
            <a:ext cx="0" cy="621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5249" y="162580"/>
            <a:ext cx="521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HOW WOULD YOU USE THESE???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Focus:  You should </a:t>
            </a:r>
            <a:r>
              <a:rPr lang="en-US" altLang="en-US" smtClean="0"/>
              <a:t>have some! 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u="sng" dirty="0" smtClean="0"/>
              <a:t>Too broad </a:t>
            </a:r>
            <a:r>
              <a:rPr lang="en-US" altLang="en-US" sz="4000" dirty="0" smtClean="0"/>
              <a:t>a topic means only covering the surface of that person or issue</a:t>
            </a:r>
          </a:p>
          <a:p>
            <a:pPr lvl="1" eaLnBrk="1" hangingPunct="1"/>
            <a:r>
              <a:rPr lang="en-US" altLang="en-US" sz="3600" dirty="0" smtClean="0"/>
              <a:t>The Russian Revolution would be too big to manage in a reasonable length paper</a:t>
            </a:r>
          </a:p>
          <a:p>
            <a:pPr eaLnBrk="1" hangingPunct="1"/>
            <a:r>
              <a:rPr lang="en-US" altLang="en-US" sz="4000" dirty="0" smtClean="0"/>
              <a:t>Focus on </a:t>
            </a:r>
            <a:r>
              <a:rPr lang="en-US" altLang="en-US" sz="4000" b="1" u="sng" dirty="0" smtClean="0"/>
              <a:t>one issue</a:t>
            </a:r>
            <a:r>
              <a:rPr lang="en-US" altLang="en-US" sz="4000" dirty="0" smtClean="0"/>
              <a:t> within that topic</a:t>
            </a:r>
          </a:p>
          <a:p>
            <a:pPr lvl="1" eaLnBrk="1" hangingPunct="1"/>
            <a:r>
              <a:rPr lang="en-US" altLang="en-US" sz="3600" dirty="0" smtClean="0"/>
              <a:t>How did Tsar Nicholas’ policies contribute to the Russian Revolution?</a:t>
            </a:r>
          </a:p>
        </p:txBody>
      </p:sp>
    </p:spTree>
    <p:extLst>
      <p:ext uri="{BB962C8B-B14F-4D97-AF65-F5344CB8AC3E}">
        <p14:creationId xmlns:p14="http://schemas.microsoft.com/office/powerpoint/2010/main" val="2152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b="1" dirty="0" smtClean="0"/>
              <a:t>Types of Questions:  Reference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Reference questions</a:t>
            </a:r>
            <a:r>
              <a:rPr lang="en-US" altLang="en-US" sz="4000" dirty="0" smtClean="0"/>
              <a:t> are typically answered with known facts or statistics. </a:t>
            </a:r>
          </a:p>
          <a:p>
            <a:pPr lvl="1" eaLnBrk="1" hangingPunct="1"/>
            <a:r>
              <a:rPr lang="en-US" altLang="en-US" sz="3600" dirty="0" smtClean="0"/>
              <a:t>You will likely have to ask some reference questions in your research.</a:t>
            </a:r>
          </a:p>
          <a:p>
            <a:pPr lvl="1" eaLnBrk="1" hangingPunct="1"/>
            <a:r>
              <a:rPr lang="en-US" altLang="en-US" sz="3600" dirty="0" smtClean="0"/>
              <a:t>Ex:  "What percentage of drug-related crime in 1999 was committed by dealers, not users?"</a:t>
            </a:r>
          </a:p>
        </p:txBody>
      </p:sp>
      <p:sp>
        <p:nvSpPr>
          <p:cNvPr id="2" name="Multiply 1"/>
          <p:cNvSpPr/>
          <p:nvPr/>
        </p:nvSpPr>
        <p:spPr>
          <a:xfrm>
            <a:off x="439918" y="1081881"/>
            <a:ext cx="8153400" cy="5562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Questions:  Report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400" b="1" dirty="0" smtClean="0"/>
              <a:t>Review or report questions</a:t>
            </a:r>
            <a:r>
              <a:rPr lang="en-US" altLang="en-US" sz="4400" dirty="0" smtClean="0"/>
              <a:t> are typically answered with what is generally known about a fairly narrow topic. </a:t>
            </a:r>
          </a:p>
          <a:p>
            <a:pPr lvl="1" eaLnBrk="1" hangingPunct="1"/>
            <a:r>
              <a:rPr lang="en-US" altLang="en-US" sz="4000" dirty="0" smtClean="0"/>
              <a:t>Ex:  “How did the original thirteen colonies become the United States?”</a:t>
            </a:r>
          </a:p>
        </p:txBody>
      </p:sp>
      <p:sp>
        <p:nvSpPr>
          <p:cNvPr id="4" name="Multiply 3"/>
          <p:cNvSpPr/>
          <p:nvPr/>
        </p:nvSpPr>
        <p:spPr>
          <a:xfrm>
            <a:off x="439918" y="1081881"/>
            <a:ext cx="8153400" cy="5562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6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Questions: Research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b="1" u="sng" dirty="0" smtClean="0"/>
              <a:t>Research questions</a:t>
            </a:r>
            <a:r>
              <a:rPr lang="en-US" altLang="en-US" sz="3600" dirty="0" smtClean="0"/>
              <a:t> are open-ended.  They require a variety of accumulated information from different sources to develop an answer, and the student is required to draw his or her </a:t>
            </a:r>
            <a:r>
              <a:rPr lang="en-US" altLang="en-US" sz="3600" b="1" i="1" u="sng" dirty="0" smtClean="0"/>
              <a:t>own conclusions</a:t>
            </a:r>
            <a:r>
              <a:rPr lang="en-US" altLang="en-US" sz="3600" dirty="0" smtClean="0"/>
              <a:t>. </a:t>
            </a:r>
          </a:p>
          <a:p>
            <a:pPr lvl="1" eaLnBrk="1" hangingPunct="1"/>
            <a:r>
              <a:rPr lang="en-US" altLang="en-US" sz="3200" dirty="0" smtClean="0"/>
              <a:t>Ex:  "How does Hawaii's location and climate affect its economy?”</a:t>
            </a:r>
          </a:p>
        </p:txBody>
      </p:sp>
    </p:spTree>
    <p:extLst>
      <p:ext uri="{BB962C8B-B14F-4D97-AF65-F5344CB8AC3E}">
        <p14:creationId xmlns:p14="http://schemas.microsoft.com/office/powerpoint/2010/main" val="518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Some ways to begin a research question: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Why…</a:t>
            </a:r>
          </a:p>
          <a:p>
            <a:pPr eaLnBrk="1" hangingPunct="1"/>
            <a:r>
              <a:rPr lang="en-US" altLang="en-US" smtClean="0"/>
              <a:t>How…</a:t>
            </a:r>
          </a:p>
          <a:p>
            <a:pPr eaLnBrk="1" hangingPunct="1"/>
            <a:r>
              <a:rPr lang="en-US" altLang="en-US" smtClean="0"/>
              <a:t>What are the effects of…</a:t>
            </a:r>
          </a:p>
          <a:p>
            <a:pPr eaLnBrk="1" hangingPunct="1"/>
            <a:r>
              <a:rPr lang="en-US" altLang="en-US" smtClean="0"/>
              <a:t>What are the consequences of…</a:t>
            </a:r>
          </a:p>
          <a:p>
            <a:pPr eaLnBrk="1" hangingPunct="1"/>
            <a:r>
              <a:rPr lang="en-US" altLang="en-US" smtClean="0"/>
              <a:t>Contrast (then &amp; now)</a:t>
            </a:r>
          </a:p>
          <a:p>
            <a:pPr eaLnBrk="1" hangingPunct="1"/>
            <a:r>
              <a:rPr lang="en-US" altLang="en-US" smtClean="0"/>
              <a:t>What was the influence of ___ on ___? </a:t>
            </a:r>
          </a:p>
        </p:txBody>
      </p:sp>
    </p:spTree>
    <p:extLst>
      <p:ext uri="{BB962C8B-B14F-4D97-AF65-F5344CB8AC3E}">
        <p14:creationId xmlns:p14="http://schemas.microsoft.com/office/powerpoint/2010/main" val="21476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mtClean="0"/>
              <a:t>Primary, Secondary, &amp; Tertiary Sources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91440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Primary source (</a:t>
            </a:r>
            <a:r>
              <a:rPr lang="en-US" altLang="en-US" b="1" i="1" u="sng" dirty="0" smtClean="0"/>
              <a:t>minimum</a:t>
            </a:r>
            <a:r>
              <a:rPr lang="en-US" altLang="en-US" u="sng" dirty="0" smtClean="0"/>
              <a:t> of </a:t>
            </a:r>
            <a:r>
              <a:rPr lang="en-US" altLang="en-US" u="sng" dirty="0" smtClean="0"/>
              <a:t>1)</a:t>
            </a:r>
            <a:endParaRPr lang="en-US" altLang="en-US" u="sng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one prepared by an individual who was a participant in or a direct witness to the event being described.</a:t>
            </a:r>
          </a:p>
          <a:p>
            <a:pPr>
              <a:lnSpc>
                <a:spcPct val="90000"/>
              </a:lnSpc>
            </a:pPr>
            <a:r>
              <a:rPr lang="en-US" altLang="en-US" u="sng" dirty="0" smtClean="0"/>
              <a:t>Secondary source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document prepared by an individual who was not a direct witness to an event, but who obtained a description of the event from someone else.</a:t>
            </a:r>
          </a:p>
          <a:p>
            <a:pPr>
              <a:lnSpc>
                <a:spcPct val="90000"/>
              </a:lnSpc>
            </a:pPr>
            <a:r>
              <a:rPr lang="en-US" altLang="en-US" u="sng" dirty="0" smtClean="0"/>
              <a:t>Tertiary source </a:t>
            </a:r>
            <a:r>
              <a:rPr lang="en-US" altLang="en-US" u="sng" dirty="0" smtClean="0"/>
              <a:t>(in general as you advance:  AVOID</a:t>
            </a:r>
            <a:r>
              <a:rPr lang="en-US" altLang="en-US" u="sng" dirty="0" smtClean="0"/>
              <a:t>!)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document that contains summarized or condensed versions of material.</a:t>
            </a:r>
          </a:p>
          <a:p>
            <a:pPr lvl="2">
              <a:lnSpc>
                <a:spcPct val="90000"/>
              </a:lnSpc>
            </a:pPr>
            <a:r>
              <a:rPr lang="en-US" altLang="en-US" b="1" u="sng" dirty="0" smtClean="0"/>
              <a:t>Textbooks</a:t>
            </a:r>
            <a:r>
              <a:rPr lang="en-US" altLang="en-US" b="1" u="sng" dirty="0" smtClean="0"/>
              <a:t>…(DON’T USE!!!)</a:t>
            </a:r>
            <a:endParaRPr lang="en-US" altLang="en-US" b="1" u="sng" dirty="0" smtClean="0"/>
          </a:p>
          <a:p>
            <a:pPr lvl="2">
              <a:lnSpc>
                <a:spcPct val="90000"/>
              </a:lnSpc>
            </a:pPr>
            <a:r>
              <a:rPr lang="en-US" altLang="en-US" b="1" dirty="0" smtClean="0"/>
              <a:t>Encyclopedias (Technically—but through our database will be acceptable…)</a:t>
            </a:r>
          </a:p>
        </p:txBody>
      </p:sp>
    </p:spTree>
    <p:extLst>
      <p:ext uri="{BB962C8B-B14F-4D97-AF65-F5344CB8AC3E}">
        <p14:creationId xmlns:p14="http://schemas.microsoft.com/office/powerpoint/2010/main" val="23120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162800" cy="1143000"/>
          </a:xfrm>
          <a:noFill/>
        </p:spPr>
        <p:txBody>
          <a:bodyPr/>
          <a:lstStyle/>
          <a:p>
            <a:r>
              <a:rPr lang="en-US" altLang="en-US" sz="5400" smtClean="0"/>
              <a:t>Sources of Information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162800" cy="4114800"/>
          </a:xfrm>
        </p:spPr>
        <p:txBody>
          <a:bodyPr>
            <a:normAutofit lnSpcReduction="10000"/>
          </a:bodyPr>
          <a:lstStyle/>
          <a:p>
            <a:pPr>
              <a:buSzPct val="80000"/>
              <a:buFont typeface="Wingdings" pitchFamily="2" charset="2"/>
              <a:buChar char="q"/>
            </a:pPr>
            <a:r>
              <a:rPr lang="en-US" altLang="en-US" sz="3600" smtClean="0"/>
              <a:t>Primary sources</a:t>
            </a:r>
            <a:endParaRPr lang="en-US" altLang="en-US" smtClean="0"/>
          </a:p>
          <a:p>
            <a:pPr lvl="1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altLang="en-US" sz="3200" smtClean="0"/>
              <a:t>Eye or ear witness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altLang="en-US" sz="3200" smtClean="0"/>
              <a:t>Original objects</a:t>
            </a:r>
            <a:endParaRPr lang="en-US" altLang="en-US" smtClean="0"/>
          </a:p>
          <a:p>
            <a:pPr>
              <a:buFont typeface="Wingdings" pitchFamily="2" charset="2"/>
              <a:buChar char="q"/>
            </a:pPr>
            <a:endParaRPr lang="en-US" altLang="en-US" smtClean="0"/>
          </a:p>
          <a:p>
            <a:pPr>
              <a:buSzPct val="80000"/>
              <a:buFont typeface="Wingdings" pitchFamily="2" charset="2"/>
              <a:buChar char="q"/>
            </a:pPr>
            <a:r>
              <a:rPr lang="en-US" altLang="en-US" sz="3600" smtClean="0"/>
              <a:t>Secondary sources</a:t>
            </a:r>
            <a:endParaRPr lang="en-US" altLang="en-US" smtClean="0"/>
          </a:p>
          <a:p>
            <a:pPr lvl="1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altLang="en-US" sz="3200" smtClean="0"/>
              <a:t>Copies of objects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q"/>
            </a:pPr>
            <a:r>
              <a:rPr lang="en-US" altLang="en-US" sz="3200" smtClean="0"/>
              <a:t>Second hand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270060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Thesis-Driven Paper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thesis-driven paper makes an arguable claim and defends it.  Do not confuse a research paper with a report:  you need to offer a thesis about your topic and then present evidence and analysis that provides support and explanation.</a:t>
            </a:r>
          </a:p>
        </p:txBody>
      </p:sp>
    </p:spTree>
    <p:extLst>
      <p:ext uri="{BB962C8B-B14F-4D97-AF65-F5344CB8AC3E}">
        <p14:creationId xmlns:p14="http://schemas.microsoft.com/office/powerpoint/2010/main" val="3039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605</Words>
  <Application>Microsoft Office PowerPoint</Application>
  <PresentationFormat>On-screen Show (4:3)</PresentationFormat>
  <Paragraphs>124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Tunga</vt:lpstr>
      <vt:lpstr>Wingdings</vt:lpstr>
      <vt:lpstr>Office Theme</vt:lpstr>
      <vt:lpstr>10th World Studies 12.04.17</vt:lpstr>
      <vt:lpstr>Focus:  You should have some! </vt:lpstr>
      <vt:lpstr>Types of Questions:  Reference</vt:lpstr>
      <vt:lpstr>Types of Questions:  Report</vt:lpstr>
      <vt:lpstr>Types of Questions: Research</vt:lpstr>
      <vt:lpstr>Some ways to begin a research question:</vt:lpstr>
      <vt:lpstr>Primary, Secondary, &amp; Tertiary Sources</vt:lpstr>
      <vt:lpstr>Sources of Information</vt:lpstr>
      <vt:lpstr>Thesis-Driven Paper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3.10.15</dc:title>
  <dc:creator>Windows User</dc:creator>
  <cp:lastModifiedBy>Steen, Matthew    SHS - Staff</cp:lastModifiedBy>
  <cp:revision>21</cp:revision>
  <dcterms:created xsi:type="dcterms:W3CDTF">2015-03-10T13:36:20Z</dcterms:created>
  <dcterms:modified xsi:type="dcterms:W3CDTF">2017-12-04T20:02:25Z</dcterms:modified>
</cp:coreProperties>
</file>