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5" r:id="rId2"/>
    <p:sldId id="266" r:id="rId3"/>
    <p:sldId id="267" r:id="rId4"/>
    <p:sldId id="257" r:id="rId5"/>
    <p:sldId id="280" r:id="rId6"/>
    <p:sldId id="281" r:id="rId7"/>
    <p:sldId id="285" r:id="rId8"/>
    <p:sldId id="283" r:id="rId9"/>
    <p:sldId id="279" r:id="rId10"/>
    <p:sldId id="284" r:id="rId11"/>
    <p:sldId id="287" r:id="rId12"/>
    <p:sldId id="286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A4D0-728A-4101-853C-2787B87093AC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09618-1056-478E-A1FA-7D394100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1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8CF775E5-5BD7-45AE-804B-1F1E70CDD67E}" type="slidenum">
              <a:rPr lang="en-US" altLang="en-US">
                <a:latin typeface="Calibri" pitchFamily="34" charset="0"/>
                <a:ea typeface="MS PGothic" pitchFamily="34" charset="-128"/>
                <a:cs typeface="Arial" charset="0"/>
              </a:rPr>
              <a:pPr eaLnBrk="0" hangingPunct="0">
                <a:spcBef>
                  <a:spcPct val="0"/>
                </a:spcBef>
              </a:pPr>
              <a:t>1</a:t>
            </a:fld>
            <a:endParaRPr lang="en-US" altLang="en-US"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ED0D89E-4238-44F4-ADA0-D0C3CBE6DB8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84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7AC287E-A003-4FB2-B77F-C75DFF4B84B4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64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3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4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7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4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0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6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8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7166-8602-4B45-957B-B193780398CE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9B9E2-609D-4EFB-8DF0-787E02CFD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7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World Studies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4.19.18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7150" indent="0">
              <a:buFont typeface="Wingdings" pitchFamily="2" charset="2"/>
              <a:buChar char="Ø"/>
              <a:defRPr/>
            </a:pPr>
            <a:r>
              <a:rPr lang="en-US" sz="6000" b="1" dirty="0" smtClean="0"/>
              <a:t>Nothing</a:t>
            </a:r>
            <a:endParaRPr lang="en-US" sz="5600" b="1" dirty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Planner/Calendar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NOTES &amp; NOTE-TAKING DEVICE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understand how Hitler’s rise to power impacted the culture of Germany and the population.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5638800"/>
          </a:xfrm>
        </p:spPr>
        <p:txBody>
          <a:bodyPr rtlCol="0">
            <a:normAutofit fontScale="325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600" b="1" u="sng" dirty="0" smtClean="0"/>
              <a:t>Today’s Agenda: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9200" b="1" dirty="0" smtClean="0"/>
              <a:t>Enabling </a:t>
            </a:r>
            <a:r>
              <a:rPr lang="en-US" sz="9200" b="1" dirty="0" smtClean="0"/>
              <a:t>Act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9200" b="1" dirty="0" smtClean="0"/>
              <a:t>Night of Long Knives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9200" b="1" dirty="0" smtClean="0"/>
              <a:t>Nuremburg Laws</a:t>
            </a:r>
            <a:endParaRPr lang="en-US" sz="9200" b="1" dirty="0" smtClean="0"/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endParaRPr lang="en-US" sz="92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14350" indent="-457200" eaLnBrk="1" hangingPunct="1">
              <a:buFontTx/>
              <a:buNone/>
              <a:defRPr/>
            </a:pPr>
            <a:endParaRPr lang="en-US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400" b="1" u="sng" dirty="0" smtClean="0"/>
              <a:t>HW:</a:t>
            </a:r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500" b="1" u="sng" dirty="0" smtClean="0"/>
          </a:p>
          <a:p>
            <a:pPr marL="457200" lvl="1" indent="0">
              <a:buFont typeface="Wingdings" pitchFamily="2" charset="2"/>
              <a:buChar char="Ø"/>
              <a:defRPr/>
            </a:pPr>
            <a:r>
              <a:rPr lang="en-US" sz="9200" b="1" dirty="0" smtClean="0"/>
              <a:t>CRA &amp; Questions</a:t>
            </a:r>
          </a:p>
          <a:p>
            <a:pPr marL="857250" lvl="2" indent="0">
              <a:buFont typeface="Wingdings" pitchFamily="2" charset="2"/>
              <a:buChar char="Ø"/>
              <a:defRPr/>
            </a:pPr>
            <a:r>
              <a:rPr lang="en-US" sz="8800" b="1" dirty="0" smtClean="0"/>
              <a:t>Enabling Act</a:t>
            </a:r>
          </a:p>
          <a:p>
            <a:pPr marL="857250" lvl="2" indent="0">
              <a:buFont typeface="Wingdings" pitchFamily="2" charset="2"/>
              <a:buChar char="Ø"/>
              <a:defRPr/>
            </a:pPr>
            <a:r>
              <a:rPr lang="en-US" sz="8800" b="1" dirty="0" smtClean="0"/>
              <a:t>Political Cartoons</a:t>
            </a:r>
          </a:p>
          <a:p>
            <a:pPr marL="857250" lvl="2" indent="0">
              <a:buFont typeface="Wingdings" pitchFamily="2" charset="2"/>
              <a:buChar char="Ø"/>
              <a:defRPr/>
            </a:pPr>
            <a:r>
              <a:rPr lang="en-US" sz="8800" b="1" dirty="0" smtClean="0"/>
              <a:t>Nuremburg Laws</a:t>
            </a:r>
            <a:endParaRPr lang="en-US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2776684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u="sng" dirty="0" err="1" smtClean="0"/>
              <a:t>Nacht</a:t>
            </a:r>
            <a:r>
              <a:rPr lang="en-US" altLang="en-US" b="1" i="1" u="sng" dirty="0" smtClean="0"/>
              <a:t> der </a:t>
            </a:r>
            <a:r>
              <a:rPr lang="en-US" altLang="en-US" b="1" i="1" u="sng" dirty="0" err="1" smtClean="0"/>
              <a:t>Langen</a:t>
            </a:r>
            <a:r>
              <a:rPr lang="en-US" altLang="en-US" b="1" i="1" u="sng" dirty="0" smtClean="0"/>
              <a:t> Messer</a:t>
            </a:r>
            <a:br>
              <a:rPr lang="en-US" altLang="en-US" b="1" i="1" u="sng" dirty="0" smtClean="0"/>
            </a:br>
            <a:r>
              <a:rPr lang="en-US" altLang="en-US" b="1" i="1" u="sng" dirty="0" smtClean="0"/>
              <a:t>June 30, 1934</a:t>
            </a:r>
            <a:endParaRPr lang="en-US" altLang="en-US" b="1" i="1" u="sng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5838825" cy="3514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181600"/>
            <a:ext cx="5915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world sees this happening…</a:t>
            </a:r>
            <a:endParaRPr lang="en-US" sz="3200" dirty="0"/>
          </a:p>
          <a:p>
            <a:pPr algn="ctr"/>
            <a:r>
              <a:rPr lang="en-US" sz="3200" dirty="0" smtClean="0"/>
              <a:t>“…as Chancellor and Goering Strike.”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020" y="3505200"/>
            <a:ext cx="3268980" cy="27241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8800" y="237480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Herman Goering (</a:t>
            </a:r>
            <a:r>
              <a:rPr lang="en-US" sz="3200" dirty="0" err="1"/>
              <a:t>Göring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04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u="sng" dirty="0" err="1" smtClean="0"/>
              <a:t>Nacht</a:t>
            </a:r>
            <a:r>
              <a:rPr lang="en-US" altLang="en-US" b="1" i="1" u="sng" dirty="0" smtClean="0"/>
              <a:t> der </a:t>
            </a:r>
            <a:r>
              <a:rPr lang="en-US" altLang="en-US" b="1" i="1" u="sng" dirty="0" err="1" smtClean="0"/>
              <a:t>Langen</a:t>
            </a:r>
            <a:r>
              <a:rPr lang="en-US" altLang="en-US" b="1" i="1" u="sng" dirty="0" smtClean="0"/>
              <a:t> Messer</a:t>
            </a:r>
            <a:br>
              <a:rPr lang="en-US" altLang="en-US" b="1" i="1" u="sng" dirty="0" smtClean="0"/>
            </a:br>
            <a:r>
              <a:rPr lang="en-US" altLang="en-US" b="1" i="1" u="sng" dirty="0" smtClean="0"/>
              <a:t>June 30, 1934</a:t>
            </a:r>
            <a:endParaRPr lang="en-US" altLang="en-US" b="1" i="1" u="sng" dirty="0" smtClean="0"/>
          </a:p>
        </p:txBody>
      </p:sp>
      <p:sp>
        <p:nvSpPr>
          <p:cNvPr id="3" name="Rectangle 2"/>
          <p:cNvSpPr/>
          <p:nvPr/>
        </p:nvSpPr>
        <p:spPr>
          <a:xfrm>
            <a:off x="-23446" y="1676400"/>
            <a:ext cx="59392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"In this hour I was responsible for the fate of the German people, and thereby I become the supreme judge of the German people. I gave the order to shoot the ringleaders in this treason."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79" y="3615392"/>
            <a:ext cx="2900427" cy="30638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0418" y="3606600"/>
            <a:ext cx="396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Military force/power transfers from the SA to the SS (Schutzstaffel):  “Protection Squad” under Himmler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404" y="1688123"/>
            <a:ext cx="2800350" cy="457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u="sng" dirty="0" smtClean="0"/>
              <a:t>Other Actions Taken by the new Chancellor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609975" cy="4429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429000"/>
            <a:ext cx="2133600" cy="3267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600" y="1600200"/>
            <a:ext cx="48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Upon the death of Hindenburg, Hitler moves to consolidate power by combining the offices of President and Chancellor…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62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The Enabling Acts, Political </a:t>
            </a:r>
            <a:r>
              <a:rPr lang="en-US" altLang="en-US" dirty="0" smtClean="0"/>
              <a:t>Cartoons, The Nuremberg Laws, and formulating thoughts…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Please CRA each (yes, you can “read” cartoons…) of the pieces…Individually.</a:t>
            </a:r>
          </a:p>
          <a:p>
            <a:endParaRPr lang="en-US" dirty="0"/>
          </a:p>
          <a:p>
            <a:r>
              <a:rPr lang="en-US" dirty="0" smtClean="0"/>
              <a:t>Why is the way in which Hitler </a:t>
            </a:r>
            <a:r>
              <a:rPr lang="en-US" u="sng" dirty="0" smtClean="0"/>
              <a:t>comes to power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Similar/different to other powerful leaders we’ve studied</a:t>
            </a:r>
          </a:p>
          <a:p>
            <a:r>
              <a:rPr lang="en-US" dirty="0" smtClean="0"/>
              <a:t>How will the other nations in Europe/world respond?  Are they even aware?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9600" y="34925"/>
            <a:ext cx="4724400" cy="6823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Powerful &amp; Continuing Nationalism</a:t>
            </a:r>
          </a:p>
          <a:p>
            <a:pPr>
              <a:defRPr/>
            </a:pPr>
            <a:r>
              <a:rPr lang="en-US" dirty="0" smtClean="0"/>
              <a:t>Disdain for Human Rights</a:t>
            </a:r>
          </a:p>
          <a:p>
            <a:pPr>
              <a:defRPr/>
            </a:pPr>
            <a:r>
              <a:rPr lang="en-US" dirty="0" smtClean="0"/>
              <a:t>Identification of Enemies/Scapegoats (as a Unifying Cause)</a:t>
            </a:r>
          </a:p>
          <a:p>
            <a:pPr>
              <a:defRPr/>
            </a:pPr>
            <a:r>
              <a:rPr lang="en-US" dirty="0" smtClean="0"/>
              <a:t>Supremacy of the Military</a:t>
            </a:r>
          </a:p>
          <a:p>
            <a:pPr>
              <a:defRPr/>
            </a:pPr>
            <a:r>
              <a:rPr lang="en-US" dirty="0" smtClean="0"/>
              <a:t>Rampant Sexism</a:t>
            </a:r>
          </a:p>
          <a:p>
            <a:pPr>
              <a:defRPr/>
            </a:pPr>
            <a:r>
              <a:rPr lang="en-US" dirty="0" smtClean="0"/>
              <a:t>Controlled Mass Media</a:t>
            </a:r>
          </a:p>
          <a:p>
            <a:pPr>
              <a:defRPr/>
            </a:pPr>
            <a:r>
              <a:rPr lang="en-US" dirty="0" smtClean="0"/>
              <a:t>Obsession with National Security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444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9600" y="34925"/>
            <a:ext cx="4724400" cy="68230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Religion &amp; Government are intertwined</a:t>
            </a:r>
          </a:p>
          <a:p>
            <a:pPr>
              <a:defRPr/>
            </a:pPr>
            <a:r>
              <a:rPr lang="en-US" dirty="0" smtClean="0"/>
              <a:t>Corporate Power is protected</a:t>
            </a:r>
          </a:p>
          <a:p>
            <a:pPr>
              <a:defRPr/>
            </a:pPr>
            <a:r>
              <a:rPr lang="en-US" dirty="0" smtClean="0"/>
              <a:t>Labor Power is suppressed</a:t>
            </a:r>
          </a:p>
          <a:p>
            <a:pPr>
              <a:defRPr/>
            </a:pPr>
            <a:r>
              <a:rPr lang="en-US" dirty="0" smtClean="0"/>
              <a:t>Disdain for Intellectuals &amp; the Arts</a:t>
            </a:r>
          </a:p>
          <a:p>
            <a:pPr>
              <a:defRPr/>
            </a:pPr>
            <a:r>
              <a:rPr lang="en-US" dirty="0" smtClean="0"/>
              <a:t>Obsession with Crime &amp; Punishment</a:t>
            </a:r>
          </a:p>
          <a:p>
            <a:pPr>
              <a:defRPr/>
            </a:pPr>
            <a:r>
              <a:rPr lang="en-US" dirty="0" smtClean="0"/>
              <a:t>Rampant Cronyism &amp; Corruption</a:t>
            </a:r>
          </a:p>
          <a:p>
            <a:pPr>
              <a:defRPr/>
            </a:pPr>
            <a:r>
              <a:rPr lang="en-US" dirty="0" smtClean="0"/>
              <a:t>Fraudulent Elections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dirty="0" smtClean="0"/>
              <a:t>The Enabling Act (1933)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AKA:  ‘Law </a:t>
            </a:r>
            <a:r>
              <a:rPr lang="en-US" sz="3600" dirty="0"/>
              <a:t>to Remedy the Distress of People and Reich’</a:t>
            </a:r>
          </a:p>
        </p:txBody>
      </p:sp>
      <p:pic>
        <p:nvPicPr>
          <p:cNvPr id="1026" name="Picture 2" descr="Image result for reichstag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5257800" cy="44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800" y="2746563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Hitler uses the Reichstag fire as a catalyst for MARTIAL LAW…and in times of emergency, of course the gov’t must protect the people from themselves…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25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dirty="0" smtClean="0"/>
              <a:t>The Enabling Act (1933)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AKA:  ‘Law </a:t>
            </a:r>
            <a:r>
              <a:rPr lang="en-US" sz="3600" dirty="0"/>
              <a:t>to Remedy the Distress of People and Reich’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7800" y="2746563"/>
            <a:ext cx="3810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Needed 66% of Reichstag present &amp; 66% to vote in favor to change the Constitution…but new procedures put into place to get around this issue.</a:t>
            </a:r>
            <a:endParaRPr lang="en-US" sz="3200" dirty="0"/>
          </a:p>
        </p:txBody>
      </p:sp>
      <p:pic>
        <p:nvPicPr>
          <p:cNvPr id="6" name="Picture 2" descr="Image result for reichstag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854"/>
            <a:ext cx="5257800" cy="44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dirty="0" smtClean="0"/>
              <a:t>Germany’s Parliament System</a:t>
            </a:r>
            <a:endParaRPr lang="en-US" altLang="en-US" b="1" i="1" u="sng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AKA:  ‘Law </a:t>
            </a:r>
            <a:r>
              <a:rPr lang="en-US" sz="3600" dirty="0"/>
              <a:t>to Remedy the Distress of People and Reich’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092451" cy="54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u="sng" dirty="0" smtClean="0"/>
              <a:t>The Enabling Act ( March 1933)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AKA:  ‘Law </a:t>
            </a:r>
            <a:r>
              <a:rPr lang="en-US" sz="3600" dirty="0"/>
              <a:t>to Remedy the Distress of People and Reich’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067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Vote was 444 to 94 (of those present…)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Legislative power was consolidated within the Chancellorship and Cabinet—they could pass laws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Presidential approval was also no longer needed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By July all political parties other than the Nazis were banned.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Also in July, the need for cabinet involvement was eliminated—now took about 24 hours for Hitler to have an idea and put it into </a:t>
            </a:r>
            <a:r>
              <a:rPr lang="en-US" sz="3200" b="1" i="1" u="sng" dirty="0" smtClean="0"/>
              <a:t>LAW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94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u="sng" dirty="0" smtClean="0"/>
              <a:t>Other Actions Taken by the new Chancellor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27065"/>
            <a:ext cx="5419725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0" y="2646167"/>
            <a:ext cx="2171700" cy="4059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391716"/>
            <a:ext cx="4791075" cy="1419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2039" y="2636740"/>
            <a:ext cx="6889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October, 1933</a:t>
            </a:r>
            <a:r>
              <a:rPr lang="en-US" sz="2800" b="1" dirty="0" smtClean="0"/>
              <a:t>:  Germany leaves the League of Nations and arms discussions…</a:t>
            </a:r>
          </a:p>
          <a:p>
            <a:endParaRPr lang="en-US" sz="2800" b="1" dirty="0"/>
          </a:p>
          <a:p>
            <a:r>
              <a:rPr lang="en-US" sz="2800" b="1" dirty="0" smtClean="0"/>
              <a:t>--</a:t>
            </a:r>
            <a:r>
              <a:rPr lang="en-US" sz="2800" b="1" dirty="0" smtClean="0"/>
              <a:t>Reich </a:t>
            </a:r>
            <a:r>
              <a:rPr lang="en-US" sz="2800" b="1" dirty="0" smtClean="0"/>
              <a:t>will not be second </a:t>
            </a:r>
            <a:r>
              <a:rPr lang="en-US" sz="2800" b="1" dirty="0" smtClean="0"/>
              <a:t>class</a:t>
            </a:r>
          </a:p>
          <a:p>
            <a:endParaRPr lang="en-US" sz="2800" b="1" dirty="0"/>
          </a:p>
          <a:p>
            <a:r>
              <a:rPr lang="en-US" sz="2800" b="1" dirty="0" smtClean="0"/>
              <a:t>--Reichstag is dissolved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4000500" y="1642488"/>
            <a:ext cx="1143000" cy="3173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923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"</a:t>
            </a:r>
            <a:r>
              <a:rPr lang="en-US" sz="3200" dirty="0" err="1"/>
              <a:t>Nacht</a:t>
            </a:r>
            <a:r>
              <a:rPr lang="en-US" sz="3200" dirty="0"/>
              <a:t> der </a:t>
            </a:r>
            <a:r>
              <a:rPr lang="en-US" sz="3200" dirty="0" err="1"/>
              <a:t>L</a:t>
            </a:r>
            <a:r>
              <a:rPr lang="en-US" sz="3200" dirty="0" err="1" smtClean="0"/>
              <a:t>angen</a:t>
            </a:r>
            <a:r>
              <a:rPr lang="en-US" sz="3200" dirty="0" smtClean="0"/>
              <a:t> Messer“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altLang="en-US" sz="3200" dirty="0" smtClean="0"/>
              <a:t>The </a:t>
            </a:r>
            <a:r>
              <a:rPr lang="en-US" altLang="en-US" sz="3200" dirty="0" smtClean="0"/>
              <a:t>Night of Long Knives (1934)</a:t>
            </a:r>
          </a:p>
        </p:txBody>
      </p:sp>
      <p:pic>
        <p:nvPicPr>
          <p:cNvPr id="9218" name="Picture 2" descr="Image result for ro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" y="1828800"/>
            <a:ext cx="309418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1066800"/>
            <a:ext cx="6019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/>
              <a:t>Ernst Rohm: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leader of the SA (Sturmabteilung= “</a:t>
            </a:r>
            <a:r>
              <a:rPr lang="en-US" sz="2000" dirty="0" err="1" smtClean="0"/>
              <a:t>Stormtroopers</a:t>
            </a:r>
            <a:r>
              <a:rPr lang="en-US" sz="2000" dirty="0" smtClean="0"/>
              <a:t>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AKA the “Brown Shirts”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Believed to be plotting against Hitler over a period of </a:t>
            </a:r>
            <a:r>
              <a:rPr lang="en-US" sz="2000" dirty="0" smtClean="0"/>
              <a:t>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 the film, the scene where Hitler is telling Rohm, the SA would never be part of the regular army…”they’d rather flag the Nazi flag…”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Hitler made a deal with the 2 million or so SA members…and they did just that.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Think of this as Hitler’s “Purge”—approximately 200 of once high-ranking officials and friends of the Nazi party were eliminated.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Now, Hitler could rule without much resistance…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40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640</Words>
  <Application>Microsoft Office PowerPoint</Application>
  <PresentationFormat>On-screen Show (4:3)</PresentationFormat>
  <Paragraphs>94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Tunga</vt:lpstr>
      <vt:lpstr>Wingdings</vt:lpstr>
      <vt:lpstr>Office Theme</vt:lpstr>
      <vt:lpstr>10th World Studies 4.19.18</vt:lpstr>
      <vt:lpstr>PowerPoint Presentation</vt:lpstr>
      <vt:lpstr>PowerPoint Presentation</vt:lpstr>
      <vt:lpstr>The Enabling Act (1933)</vt:lpstr>
      <vt:lpstr>The Enabling Act (1933)</vt:lpstr>
      <vt:lpstr>Germany’s Parliament System</vt:lpstr>
      <vt:lpstr>The Enabling Act ( March 1933)</vt:lpstr>
      <vt:lpstr>Other Actions Taken by the new Chancellor</vt:lpstr>
      <vt:lpstr>"Nacht der Langen Messer“  The Night of Long Knives (1934)</vt:lpstr>
      <vt:lpstr>Nacht der Langen Messer June 30, 1934</vt:lpstr>
      <vt:lpstr>Nacht der Langen Messer June 30, 1934</vt:lpstr>
      <vt:lpstr>Other Actions Taken by the new Chancellor</vt:lpstr>
      <vt:lpstr>The Enabling Acts, Political Cartoons, The Nuremberg Laws, and formulating thoughts…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World Studies 4.5.17</dc:title>
  <dc:creator>Steen, Matthew    SHS - Staff</dc:creator>
  <cp:lastModifiedBy>Steen, Matthew    SHS - Staff</cp:lastModifiedBy>
  <cp:revision>25</cp:revision>
  <dcterms:created xsi:type="dcterms:W3CDTF">2017-04-04T19:44:10Z</dcterms:created>
  <dcterms:modified xsi:type="dcterms:W3CDTF">2018-04-19T20:58:39Z</dcterms:modified>
</cp:coreProperties>
</file>