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66" r:id="rId3"/>
    <p:sldId id="267" r:id="rId4"/>
    <p:sldId id="272" r:id="rId5"/>
    <p:sldId id="273" r:id="rId6"/>
    <p:sldId id="274" r:id="rId7"/>
    <p:sldId id="275" r:id="rId8"/>
    <p:sldId id="276" r:id="rId9"/>
    <p:sldId id="277" r:id="rId10"/>
    <p:sldId id="281" r:id="rId11"/>
    <p:sldId id="279" r:id="rId12"/>
    <p:sldId id="282" r:id="rId13"/>
    <p:sldId id="283" r:id="rId14"/>
    <p:sldId id="284" r:id="rId15"/>
    <p:sldId id="285" r:id="rId16"/>
    <p:sldId id="286" r:id="rId17"/>
    <p:sldId id="287" r:id="rId18"/>
    <p:sldId id="288" r:id="rId19"/>
    <p:sldId id="290" r:id="rId20"/>
    <p:sldId id="291" r:id="rId21"/>
    <p:sldId id="292" r:id="rId22"/>
    <p:sldId id="293" r:id="rId23"/>
    <p:sldId id="294" r:id="rId24"/>
    <p:sldId id="295" r:id="rId25"/>
    <p:sldId id="296" r:id="rId26"/>
    <p:sldId id="297" r:id="rId27"/>
    <p:sldId id="280"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0A4D0-728A-4101-853C-2787B87093AC}" type="datetimeFigureOut">
              <a:rPr lang="en-US" smtClean="0"/>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09618-1056-478E-A1FA-7D394100F6C4}" type="slidenum">
              <a:rPr lang="en-US" smtClean="0"/>
              <a:t>‹#›</a:t>
            </a:fld>
            <a:endParaRPr lang="en-US"/>
          </a:p>
        </p:txBody>
      </p:sp>
    </p:spTree>
    <p:extLst>
      <p:ext uri="{BB962C8B-B14F-4D97-AF65-F5344CB8AC3E}">
        <p14:creationId xmlns:p14="http://schemas.microsoft.com/office/powerpoint/2010/main" val="69801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ea typeface="MS PGothic" pitchFamily="34" charset="-128"/>
            </a:endParaRP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0" hangingPunct="0">
              <a:spcBef>
                <a:spcPct val="0"/>
              </a:spcBef>
            </a:pPr>
            <a:fld id="{8CF775E5-5BD7-45AE-804B-1F1E70CDD67E}" type="slidenum">
              <a:rPr lang="en-US" altLang="en-US">
                <a:latin typeface="Calibri" pitchFamily="34" charset="0"/>
                <a:ea typeface="MS PGothic" pitchFamily="34" charset="-128"/>
                <a:cs typeface="Arial" charset="0"/>
              </a:rPr>
              <a:pPr eaLnBrk="0" hangingPunct="0">
                <a:spcBef>
                  <a:spcPct val="0"/>
                </a:spcBef>
              </a:pPr>
              <a:t>1</a:t>
            </a:fld>
            <a:endParaRPr lang="en-US" altLang="en-US">
              <a:latin typeface="Calibri" pitchFamily="34" charset="0"/>
              <a:ea typeface="MS PGothic" pitchFamily="34" charset="-128"/>
              <a:cs typeface="Arial" charset="0"/>
            </a:endParaRPr>
          </a:p>
        </p:txBody>
      </p:sp>
    </p:spTree>
    <p:extLst>
      <p:ext uri="{BB962C8B-B14F-4D97-AF65-F5344CB8AC3E}">
        <p14:creationId xmlns:p14="http://schemas.microsoft.com/office/powerpoint/2010/main" val="25181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55670-7B8A-4368-A206-C1E4ECBCA3CF}" type="slidenum">
              <a:rPr lang="en-US" altLang="en-US" smtClean="0"/>
              <a:pPr/>
              <a:t>17</a:t>
            </a:fld>
            <a:endParaRPr lang="en-US" altLang="en-US"/>
          </a:p>
        </p:txBody>
      </p:sp>
    </p:spTree>
    <p:extLst>
      <p:ext uri="{BB962C8B-B14F-4D97-AF65-F5344CB8AC3E}">
        <p14:creationId xmlns:p14="http://schemas.microsoft.com/office/powerpoint/2010/main" val="291880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7F0AE-6F63-4BF9-B88F-2BDD89D78FF7}" type="slidenum">
              <a:rPr lang="en-US" altLang="en-US"/>
              <a:pPr/>
              <a:t>18</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Had to know who was a Jew and who wasn’t so you knew who to attack</a:t>
            </a:r>
          </a:p>
          <a:p>
            <a:endParaRPr lang="en-US" altLang="en-US"/>
          </a:p>
          <a:p>
            <a:r>
              <a:rPr lang="en-US" altLang="en-US"/>
              <a:t>At first thought there was a unique Jewish blood type that could be identified.  When their pseudo science collapsed, they had to find a different way to identify Jews</a:t>
            </a:r>
          </a:p>
          <a:p>
            <a:endParaRPr lang="en-US" altLang="en-US"/>
          </a:p>
          <a:p>
            <a:r>
              <a:rPr lang="en-US" altLang="en-US"/>
              <a:t>The Nuremberg Laws had the unexpected result of causing confusion and heated debate over who was a “full Jew”  The Nazis then issued instructional charts to help distinguish Jews from Mischlinge (Germans of mixed race) and Aryans.  The effect of this legislation was that Jews were defined as a separate and inferior race.  It was a devastating blow.</a:t>
            </a:r>
          </a:p>
          <a:p>
            <a:endParaRPr lang="en-US" altLang="en-US"/>
          </a:p>
          <a:p>
            <a:r>
              <a:rPr lang="en-US" altLang="en-US"/>
              <a:t>In the end, people with even one Jewish grandparent were considered technically Jewish.  According to the Nuremberg Laws, even Roman Catholic priests and nuns and Protestant clergy were were converts to Christianity, or whose parents had converted, were considered Jews.  </a:t>
            </a:r>
          </a:p>
          <a:p>
            <a:endParaRPr lang="en-US" altLang="en-US"/>
          </a:p>
          <a:p>
            <a:r>
              <a:rPr lang="en-US" altLang="en-US"/>
              <a:t>On a personal level, people went to bed Christian and woke up a Jew.</a:t>
            </a:r>
          </a:p>
          <a:p>
            <a:endParaRPr lang="en-US" altLang="en-US"/>
          </a:p>
          <a:p>
            <a:r>
              <a:rPr lang="en-US" altLang="en-US"/>
              <a:t>They Nazi’s didn’t have to prove that you were a Jew.  You had to prove that you were not a Jew.    </a:t>
            </a:r>
          </a:p>
        </p:txBody>
      </p:sp>
    </p:spTree>
    <p:extLst>
      <p:ext uri="{BB962C8B-B14F-4D97-AF65-F5344CB8AC3E}">
        <p14:creationId xmlns:p14="http://schemas.microsoft.com/office/powerpoint/2010/main" val="151805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4C8FA-A85C-4E4F-B004-239C8B908B04}" type="slidenum">
              <a:rPr lang="en-US" altLang="en-US"/>
              <a:pPr/>
              <a:t>19</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a:t>Church offices, which had registered all births until 1875, were besieged with requests for documents proving German ancestry.  A new cottage industry sprang up as hordes of “licensed family researchers” offered their services to anxious clientele of Germans afraid of a skeleton in the family closet.  </a:t>
            </a:r>
          </a:p>
          <a:p>
            <a:endParaRPr lang="en-US" altLang="en-US"/>
          </a:p>
          <a:p>
            <a:r>
              <a:rPr lang="en-US" altLang="en-US"/>
              <a:t>A lot of people sought fake birth and baptismal certificates</a:t>
            </a:r>
          </a:p>
        </p:txBody>
      </p:sp>
    </p:spTree>
    <p:extLst>
      <p:ext uri="{BB962C8B-B14F-4D97-AF65-F5344CB8AC3E}">
        <p14:creationId xmlns:p14="http://schemas.microsoft.com/office/powerpoint/2010/main" val="261408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FB00FA-9531-4B67-B369-A7FFE871506A}" type="slidenum">
              <a:rPr lang="en-US" altLang="en-US"/>
              <a:pPr/>
              <a:t>20</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Jews were turned into lower citizen and then non-citizenship</a:t>
            </a:r>
          </a:p>
          <a:p>
            <a:endParaRPr lang="en-US" altLang="en-US"/>
          </a:p>
          <a:p>
            <a:r>
              <a:rPr lang="en-US" altLang="en-US"/>
              <a:t>Only citizens had the highest level of protection</a:t>
            </a:r>
          </a:p>
        </p:txBody>
      </p:sp>
    </p:spTree>
    <p:extLst>
      <p:ext uri="{BB962C8B-B14F-4D97-AF65-F5344CB8AC3E}">
        <p14:creationId xmlns:p14="http://schemas.microsoft.com/office/powerpoint/2010/main" val="364618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071D3-3831-4B26-B3F3-1D3B51E03553}" type="slidenum">
              <a:rPr lang="en-US" altLang="en-US"/>
              <a:pPr/>
              <a:t>21</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All of humankind is divided into racial groups in a hierarchy.  History is a struggle to prevent racial pollution of the Aryans by the Jews.</a:t>
            </a:r>
          </a:p>
          <a:p>
            <a:endParaRPr lang="en-US" altLang="en-US"/>
          </a:p>
          <a:p>
            <a:r>
              <a:rPr lang="en-US" altLang="en-US"/>
              <a:t>This law forced the dismissal of help and led some people to divorce their spouse.</a:t>
            </a:r>
          </a:p>
          <a:p>
            <a:endParaRPr lang="en-US" altLang="en-US"/>
          </a:p>
          <a:p>
            <a:r>
              <a:rPr lang="en-US" altLang="en-US"/>
              <a:t>On April 29, 2945 Hitler is in the bunker.  Germany has been defeated and the 1,000 year Reich has crashed after 12 years.  One day before Hitler commits suicide, he marries Ava Braun.  Their marriage certificate says they are of pure Aryan blood.  Shows that even when close to death, Hitler is interested in pure blood.</a:t>
            </a:r>
          </a:p>
          <a:p>
            <a:endParaRPr lang="en-US" altLang="en-US"/>
          </a:p>
          <a:p>
            <a:r>
              <a:rPr lang="en-US" altLang="en-US"/>
              <a:t>There is an original recording of Goering reading the Nuremberg Laws at the Reichstag with Hitler watching.  Called Seventh Party Congress film clip.</a:t>
            </a:r>
          </a:p>
        </p:txBody>
      </p:sp>
    </p:spTree>
    <p:extLst>
      <p:ext uri="{BB962C8B-B14F-4D97-AF65-F5344CB8AC3E}">
        <p14:creationId xmlns:p14="http://schemas.microsoft.com/office/powerpoint/2010/main" val="328805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7352D-71BA-40C9-A116-D9827246F16D}" type="slidenum">
              <a:rPr lang="en-US" altLang="en-US"/>
              <a:pPr/>
              <a:t>22</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dirty="0"/>
              <a:t>Jews are thrown out of work and many businesses and occupations are closed to them.  Dry Tears survivor testimony “No one ever died illegally in Auschwitz”</a:t>
            </a:r>
          </a:p>
          <a:p>
            <a:endParaRPr lang="en-US" altLang="en-US" dirty="0"/>
          </a:p>
          <a:p>
            <a:r>
              <a:rPr lang="en-US" altLang="en-US" dirty="0"/>
              <a:t>Objective was to drive them out of society and force them to emigrate.  Up until Nov. 1941, a Jew could get out of Germany.  </a:t>
            </a:r>
          </a:p>
          <a:p>
            <a:endParaRPr lang="en-US" altLang="en-US" dirty="0"/>
          </a:p>
          <a:p>
            <a:r>
              <a:rPr lang="en-US" altLang="en-US" dirty="0"/>
              <a:t>Also forced them out of influence- can’t trade ideas at wok, also dehumanized them.  </a:t>
            </a:r>
          </a:p>
          <a:p>
            <a:endParaRPr lang="en-US" altLang="en-US" dirty="0"/>
          </a:p>
          <a:p>
            <a:r>
              <a:rPr lang="en-US" altLang="en-US" dirty="0"/>
              <a:t>Began in April 7, 1933 with the Civil Service Law- included Dr.’s, lawyers, universities.  There were some exceptions.  Changed their lifestyle- told “They can starve”  This was hard for people with non-portable professions.  Law is not a portable profession.</a:t>
            </a:r>
          </a:p>
          <a:p>
            <a:endParaRPr lang="en-US" altLang="en-US" dirty="0"/>
          </a:p>
          <a:p>
            <a:r>
              <a:rPr lang="en-US" altLang="en-US" dirty="0"/>
              <a:t>Between Dignity and Despair- focuses on women in Nazi Germany.  Women are now forced to earn the income because it is easier for them.</a:t>
            </a:r>
          </a:p>
        </p:txBody>
      </p:sp>
    </p:spTree>
    <p:extLst>
      <p:ext uri="{BB962C8B-B14F-4D97-AF65-F5344CB8AC3E}">
        <p14:creationId xmlns:p14="http://schemas.microsoft.com/office/powerpoint/2010/main" val="213476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84904-E252-4E95-874B-063F072EB842}" type="slidenum">
              <a:rPr lang="en-US" altLang="en-US"/>
              <a:pPr/>
              <a:t>23</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This policy was designed to deprive Jews of their assets.  Had to register stocks, bonds, jewelry.</a:t>
            </a:r>
          </a:p>
          <a:p>
            <a:endParaRPr lang="en-US" altLang="en-US"/>
          </a:p>
          <a:p>
            <a:r>
              <a:rPr lang="en-US" altLang="en-US"/>
              <a:t>Jews were law abiding citizens and registered.</a:t>
            </a:r>
          </a:p>
          <a:p>
            <a:endParaRPr lang="en-US" altLang="en-US"/>
          </a:p>
          <a:p>
            <a:r>
              <a:rPr lang="en-US" altLang="en-US"/>
              <a:t>IBM helped with programming to help keep track of registered items.</a:t>
            </a:r>
          </a:p>
          <a:p>
            <a:endParaRPr lang="en-US" altLang="en-US"/>
          </a:p>
          <a:p>
            <a:r>
              <a:rPr lang="en-US" altLang="en-US"/>
              <a:t>Forced selling of Jewish property was called “Aryanization.”  Raul Hindberg has contract for forced sale of trademarks, inventory, land, buildings.  This is all part of the value, but when they sold the property, they based the value only on the inventory.  They didn’t include the land and building value.  In order to reduce the price, they sold off some inventory prior to the sell.</a:t>
            </a:r>
          </a:p>
          <a:p>
            <a:endParaRPr lang="en-US" altLang="en-US"/>
          </a:p>
          <a:p>
            <a:r>
              <a:rPr lang="en-US" altLang="en-US"/>
              <a:t>Karl Joel, grandfather of Billy Joel, had a large department store in Nuremberg.  A Jew tries to buy him out for 10 cents on the dollar.  This was a good deal compared to what was going on.  He sells and goes to Switzerland.  He is told that if he wants his money, he will have to come back to Berlin.  This is a death sentence.  He goes to Canada and later to Long Island.  In 1947, Karl goes to Germany and finally in 1958 Karl Joel gets his money.</a:t>
            </a:r>
          </a:p>
          <a:p>
            <a:endParaRPr lang="en-US" altLang="en-US"/>
          </a:p>
          <a:p>
            <a:r>
              <a:rPr lang="en-US" altLang="en-US"/>
              <a:t>They also find ways to levy other taxes against the Jews.  The Jews are collectively given a fine of 1 billion Reichmarks for Kristallnacht so they put a tax on each individual.  There is an emigration tax Jews have to pay in order to leave.  They also put a tax on all goods taken out of the country.</a:t>
            </a:r>
          </a:p>
          <a:p>
            <a:endParaRPr lang="en-US" altLang="en-US"/>
          </a:p>
          <a:p>
            <a:r>
              <a:rPr lang="en-US" altLang="en-US"/>
              <a:t>When a Jew died, the Reich was the heir of that Jew.  What little was left when a Jew died went to the Reich.  </a:t>
            </a:r>
          </a:p>
        </p:txBody>
      </p:sp>
    </p:spTree>
    <p:extLst>
      <p:ext uri="{BB962C8B-B14F-4D97-AF65-F5344CB8AC3E}">
        <p14:creationId xmlns:p14="http://schemas.microsoft.com/office/powerpoint/2010/main" val="3514117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F5326-AE88-4661-96F4-95A7B6F8AE55}" type="slidenum">
              <a:rPr lang="en-US" altLang="en-US"/>
              <a:pPr/>
              <a:t>24</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Small quota at first 1%-5% could go to school.  Later none were allowed to go to school.</a:t>
            </a:r>
          </a:p>
          <a:p>
            <a:endParaRPr lang="en-US" altLang="en-US"/>
          </a:p>
          <a:p>
            <a:r>
              <a:rPr lang="en-US" altLang="en-US"/>
              <a:t>When removed from the public school, many went to Jewish schools, but later all of these were closed also.  It was an “intellectual death sentence”  The doors of opportunity close.  “Can’t go to school today, but I went to school yesterday”  How do you explain that to a young child?  It is out of my hands, the law is the law.</a:t>
            </a:r>
          </a:p>
        </p:txBody>
      </p:sp>
    </p:spTree>
    <p:extLst>
      <p:ext uri="{BB962C8B-B14F-4D97-AF65-F5344CB8AC3E}">
        <p14:creationId xmlns:p14="http://schemas.microsoft.com/office/powerpoint/2010/main" val="3347621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1EBFE-DBD1-4403-A44B-A98D3C9E521D}" type="slidenum">
              <a:rPr lang="en-US" altLang="en-US"/>
              <a:pPr/>
              <a:t>25</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Story of one person who absent-mindedly went out without their star and was brought back to the family in an urn.</a:t>
            </a:r>
          </a:p>
        </p:txBody>
      </p:sp>
    </p:spTree>
    <p:extLst>
      <p:ext uri="{BB962C8B-B14F-4D97-AF65-F5344CB8AC3E}">
        <p14:creationId xmlns:p14="http://schemas.microsoft.com/office/powerpoint/2010/main" val="3896873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0A6F4-C70A-430C-A740-2105B39A2C86}" type="slidenum">
              <a:rPr lang="en-US" altLang="en-US"/>
              <a:pPr/>
              <a:t>26</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ltLang="en-US" dirty="0"/>
              <a:t>Jews were brought up in a climate of </a:t>
            </a:r>
            <a:r>
              <a:rPr lang="en-US" altLang="en-US" dirty="0" err="1"/>
              <a:t>obediance</a:t>
            </a:r>
            <a:r>
              <a:rPr lang="en-US" altLang="en-US" dirty="0"/>
              <a:t> and observance of the law.  </a:t>
            </a:r>
          </a:p>
          <a:p>
            <a:endParaRPr lang="en-US" altLang="en-US" dirty="0"/>
          </a:p>
          <a:p>
            <a:r>
              <a:rPr lang="en-US" altLang="en-US" dirty="0"/>
              <a:t>If you were on a train and all of the seats were full and an Aryan pulled a Jew out of his seat, Goebbels wanted to effect the surrounding passengers so they would help pull the Jew out of his seat for the Aryan, or at least, not protest the action because it was the law.  </a:t>
            </a:r>
          </a:p>
          <a:p>
            <a:endParaRPr lang="en-US" altLang="en-US" dirty="0"/>
          </a:p>
          <a:p>
            <a:r>
              <a:rPr lang="en-US" altLang="en-US" dirty="0"/>
              <a:t>Implications for today:</a:t>
            </a:r>
          </a:p>
          <a:p>
            <a:r>
              <a:rPr lang="en-US" altLang="en-US" dirty="0"/>
              <a:t>	1.  P. 722 of Mein </a:t>
            </a:r>
            <a:r>
              <a:rPr lang="en-US" altLang="en-US" dirty="0" err="1"/>
              <a:t>Kampf</a:t>
            </a:r>
            <a:r>
              <a:rPr lang="en-US" altLang="en-US" dirty="0"/>
              <a:t>- Hitler talks of using poison gas to kill Hebrews.  Says if had killed 15,000 Jews with poison gas it might have saved Germany the embarrassment. </a:t>
            </a:r>
          </a:p>
          <a:p>
            <a:r>
              <a:rPr lang="en-US" altLang="en-US" dirty="0"/>
              <a:t>	2.  If had taken Fuhrer at his word in Mein </a:t>
            </a:r>
            <a:r>
              <a:rPr lang="en-US" altLang="en-US" dirty="0" err="1"/>
              <a:t>Kampf</a:t>
            </a:r>
            <a:r>
              <a:rPr lang="en-US" altLang="en-US" dirty="0"/>
              <a:t> there was warning chapter of Nation and rest.  Very few step up, even as far as judges</a:t>
            </a:r>
          </a:p>
          <a:p>
            <a:r>
              <a:rPr lang="en-US" altLang="en-US" dirty="0"/>
              <a:t>	3.  Didn’t have to amend the Weimar Constitution because of Article 48- it is martial rule, not martial law.  </a:t>
            </a:r>
          </a:p>
          <a:p>
            <a:r>
              <a:rPr lang="en-US" altLang="en-US" dirty="0"/>
              <a:t>	4.  Mein </a:t>
            </a:r>
            <a:r>
              <a:rPr lang="en-US" altLang="en-US" dirty="0" err="1"/>
              <a:t>Kampf</a:t>
            </a:r>
            <a:r>
              <a:rPr lang="en-US" altLang="en-US" dirty="0"/>
              <a:t>- wanted to come to power legally within the </a:t>
            </a:r>
            <a:r>
              <a:rPr lang="en-US" altLang="en-US" dirty="0" err="1"/>
              <a:t>frameword</a:t>
            </a:r>
            <a:r>
              <a:rPr lang="en-US" altLang="en-US" dirty="0"/>
              <a:t>, but once in power, he suspended the legal </a:t>
            </a:r>
            <a:r>
              <a:rPr lang="en-US" altLang="en-US" dirty="0" err="1"/>
              <a:t>framwork</a:t>
            </a:r>
            <a:r>
              <a:rPr lang="en-US" altLang="en-US" dirty="0"/>
              <a:t>.</a:t>
            </a:r>
          </a:p>
          <a:p>
            <a:r>
              <a:rPr lang="en-US" altLang="en-US" dirty="0"/>
              <a:t>	5.  How is the Patriot Act different:  a.  We still have regular elections.  For 12 years the Nazi’s did not have elections and they couldn’t do anything about it.   B.  We still have separation of powers and checks and balances (judicial review) where they did not. </a:t>
            </a:r>
          </a:p>
          <a:p>
            <a:endParaRPr lang="en-US" altLang="en-US" dirty="0"/>
          </a:p>
          <a:p>
            <a:r>
              <a:rPr lang="en-US" altLang="en-US" dirty="0"/>
              <a:t>Democracy is the worst example of government except for all of the others.</a:t>
            </a:r>
          </a:p>
          <a:p>
            <a:endParaRPr lang="en-US" altLang="en-US" dirty="0"/>
          </a:p>
          <a:p>
            <a:r>
              <a:rPr lang="en-US" altLang="en-US" dirty="0"/>
              <a:t>Germany is sensitive to overseas opinion.  In Germany Speaks- they say there are not a lawless society. </a:t>
            </a:r>
          </a:p>
        </p:txBody>
      </p:sp>
    </p:spTree>
    <p:extLst>
      <p:ext uri="{BB962C8B-B14F-4D97-AF65-F5344CB8AC3E}">
        <p14:creationId xmlns:p14="http://schemas.microsoft.com/office/powerpoint/2010/main" val="30270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ED0D89E-4238-44F4-ADA0-D0C3CBE6DB86}" type="slidenum">
              <a:rPr lang="en-US" altLang="en-US"/>
              <a:pPr>
                <a:spcBef>
                  <a:spcPct val="0"/>
                </a:spcBef>
              </a:pPr>
              <a:t>2</a:t>
            </a:fld>
            <a:endParaRPr lang="en-US" altLang="en-US"/>
          </a:p>
        </p:txBody>
      </p:sp>
    </p:spTree>
    <p:extLst>
      <p:ext uri="{BB962C8B-B14F-4D97-AF65-F5344CB8AC3E}">
        <p14:creationId xmlns:p14="http://schemas.microsoft.com/office/powerpoint/2010/main" val="6168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7AC287E-A003-4FB2-B77F-C75DFF4B84B4}" type="slidenum">
              <a:rPr lang="en-US" altLang="en-US"/>
              <a:pPr>
                <a:spcBef>
                  <a:spcPct val="0"/>
                </a:spcBef>
              </a:pPr>
              <a:t>3</a:t>
            </a:fld>
            <a:endParaRPr lang="en-US" altLang="en-US"/>
          </a:p>
        </p:txBody>
      </p:sp>
    </p:spTree>
    <p:extLst>
      <p:ext uri="{BB962C8B-B14F-4D97-AF65-F5344CB8AC3E}">
        <p14:creationId xmlns:p14="http://schemas.microsoft.com/office/powerpoint/2010/main" val="223864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909618-1056-478E-A1FA-7D394100F6C4}" type="slidenum">
              <a:rPr lang="en-US" smtClean="0"/>
              <a:t>11</a:t>
            </a:fld>
            <a:endParaRPr lang="en-US"/>
          </a:p>
        </p:txBody>
      </p:sp>
    </p:spTree>
    <p:extLst>
      <p:ext uri="{BB962C8B-B14F-4D97-AF65-F5344CB8AC3E}">
        <p14:creationId xmlns:p14="http://schemas.microsoft.com/office/powerpoint/2010/main" val="162374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13EFF-700F-4CE0-808E-9678CE357274}" type="slidenum">
              <a:rPr lang="en-US" altLang="en-US"/>
              <a:pPr/>
              <a:t>12</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a:t>Law and Holocaust in same sentence is an oxymoron.  Dry Tears survivor testimony “No one ever died illegally in Auschwitz”</a:t>
            </a:r>
          </a:p>
          <a:p>
            <a:endParaRPr lang="en-US" altLang="en-US"/>
          </a:p>
          <a:p>
            <a:r>
              <a:rPr lang="en-US" altLang="en-US"/>
              <a:t>The law  became a weapon.  They used legislation to dehumanize the Jews.</a:t>
            </a:r>
          </a:p>
          <a:p>
            <a:endParaRPr lang="en-US" altLang="en-US"/>
          </a:p>
          <a:p>
            <a:r>
              <a:rPr lang="en-US" altLang="en-US"/>
              <a:t>In Nazi rule, legislation was executive orders for 12 years.  The Reichstag passed 4 laws in the Hitler era.  September 15, 1935 3 of these laws were passed that became known as the Nuremberg Laws.</a:t>
            </a:r>
          </a:p>
          <a:p>
            <a:endParaRPr lang="en-US" altLang="en-US"/>
          </a:p>
          <a:p>
            <a:r>
              <a:rPr lang="en-US" altLang="en-US"/>
              <a:t>Under Hitler, most things done under executive order.  There was no discussion or debate.  They wrote a few paragraphs and signed off on it.  Over 4,000 executive orders were signed in the first 3 years of Nazi rule and by the end there were thousands.</a:t>
            </a:r>
          </a:p>
          <a:p>
            <a:endParaRPr lang="en-US" altLang="en-US"/>
          </a:p>
          <a:p>
            <a:r>
              <a:rPr lang="en-US" altLang="en-US"/>
              <a:t>Over 2,000 executive orders that were aimed directly toward Jews.</a:t>
            </a:r>
          </a:p>
          <a:p>
            <a:endParaRPr lang="en-US" altLang="en-US"/>
          </a:p>
          <a:p>
            <a:r>
              <a:rPr lang="en-US" altLang="en-US"/>
              <a:t>Before 1933, passing laws involved the President, the Cabinet, and the Reichstag.  The Reichstag delegated their power to the Cabinet.</a:t>
            </a:r>
          </a:p>
          <a:p>
            <a:endParaRPr lang="en-US" altLang="en-US"/>
          </a:p>
          <a:p>
            <a:r>
              <a:rPr lang="en-US" altLang="en-US"/>
              <a:t>Fuhrer Princep took out the cabinet and it was just the Fuhrer implementing orders.  There was no separation of powers.  By 1937 the cabinet no longer meets.</a:t>
            </a:r>
          </a:p>
          <a:p>
            <a:endParaRPr lang="en-US" altLang="en-US"/>
          </a:p>
          <a:p>
            <a:r>
              <a:rPr lang="en-US" altLang="en-US"/>
              <a:t>The Nazi’s had a contempt for law.  Judges had to meet the needs of the hour or they would be threatened and would be removed from office.</a:t>
            </a:r>
          </a:p>
          <a:p>
            <a:endParaRPr lang="en-US" altLang="en-US"/>
          </a:p>
          <a:p>
            <a:r>
              <a:rPr lang="en-US" altLang="en-US"/>
              <a:t>Albert Speir, minister of munitions, he got 20 years at the Nuremberg trials.  He wrote his memoirs.  If Hitler had one true friend, it was him.  </a:t>
            </a:r>
          </a:p>
          <a:p>
            <a:endParaRPr lang="en-US" altLang="en-US"/>
          </a:p>
          <a:p>
            <a:r>
              <a:rPr lang="en-US" altLang="en-US"/>
              <a:t>Not a single treaty that Germany encountered under Rippentrough that Germany did not violate and Hitler laughed.  Hitler was given a special box to collect the treaties that he had broken.</a:t>
            </a:r>
          </a:p>
          <a:p>
            <a:endParaRPr lang="en-US" altLang="en-US"/>
          </a:p>
          <a:p>
            <a:r>
              <a:rPr lang="en-US" altLang="en-US"/>
              <a:t>1939- massive number of laws for less than ½ of the German population.</a:t>
            </a:r>
          </a:p>
          <a:p>
            <a:endParaRPr lang="en-US" altLang="en-US"/>
          </a:p>
          <a:p>
            <a:r>
              <a:rPr lang="en-US" altLang="en-US"/>
              <a:t>Law is an underlying philosophy of a belief system.</a:t>
            </a:r>
          </a:p>
          <a:p>
            <a:endParaRPr lang="en-US" altLang="en-US"/>
          </a:p>
          <a:p>
            <a:r>
              <a:rPr lang="en-US" altLang="en-US"/>
              <a:t>Jan. 31, 1933- 1 day after Hitler is sworn in.  What legislation is needed to implement Mein Kampf?</a:t>
            </a:r>
          </a:p>
        </p:txBody>
      </p:sp>
    </p:spTree>
    <p:extLst>
      <p:ext uri="{BB962C8B-B14F-4D97-AF65-F5344CB8AC3E}">
        <p14:creationId xmlns:p14="http://schemas.microsoft.com/office/powerpoint/2010/main" val="398487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110E0-1CFF-41A7-A9B1-903FE72A4884}" type="slidenum">
              <a:rPr lang="en-US" altLang="en-US"/>
              <a:pPr/>
              <a:t>13</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Rank the following in order of importance to you, with #1 being the most important and #2 being the least important.</a:t>
            </a:r>
          </a:p>
        </p:txBody>
      </p:sp>
    </p:spTree>
    <p:extLst>
      <p:ext uri="{BB962C8B-B14F-4D97-AF65-F5344CB8AC3E}">
        <p14:creationId xmlns:p14="http://schemas.microsoft.com/office/powerpoint/2010/main" val="58688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A8B4A-2741-4DCE-9244-019AFE6B8D29}" type="slidenum">
              <a:rPr lang="en-US" altLang="en-US"/>
              <a:pPr/>
              <a:t>14</a:t>
            </a:fld>
            <a:endParaRPr lang="en-US" alt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The Nuremberg Race Laws of 1935 deprived German Jews of their rights of citizenship, giving them the status of “subjects” in Hitler’s Reich.  </a:t>
            </a:r>
          </a:p>
          <a:p>
            <a:endParaRPr lang="en-US" altLang="en-US"/>
          </a:p>
          <a:p>
            <a:r>
              <a:rPr lang="en-US" altLang="en-US"/>
              <a:t>These were the first two laws</a:t>
            </a:r>
          </a:p>
        </p:txBody>
      </p:sp>
    </p:spTree>
    <p:extLst>
      <p:ext uri="{BB962C8B-B14F-4D97-AF65-F5344CB8AC3E}">
        <p14:creationId xmlns:p14="http://schemas.microsoft.com/office/powerpoint/2010/main" val="18731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0753A-66D5-48E1-AE3B-064B990641B2}" type="slidenum">
              <a:rPr lang="en-US" altLang="en-US"/>
              <a:pPr/>
              <a:t>15</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en-US"/>
              <a:t/>
            </a:r>
            <a:br>
              <a:rPr lang="en-US" altLang="en-US"/>
            </a:br>
            <a:r>
              <a:rPr lang="en-US" altLang="en-US"/>
              <a:t>Those laws were soon followed by “The Law for the Protection of the Genetic Health of the German People, which required all persons wanting to marry to submit to a medical examination, after which a “Certificate of Fitness To Marry” would be issued if they were found to be disease free.  This certificate was required in order to get a marriage license.</a:t>
            </a:r>
          </a:p>
        </p:txBody>
      </p:sp>
    </p:spTree>
    <p:extLst>
      <p:ext uri="{BB962C8B-B14F-4D97-AF65-F5344CB8AC3E}">
        <p14:creationId xmlns:p14="http://schemas.microsoft.com/office/powerpoint/2010/main" val="216520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C55670-7B8A-4368-A206-C1E4ECBCA3CF}" type="slidenum">
              <a:rPr lang="en-US" altLang="en-US" smtClean="0"/>
              <a:pPr/>
              <a:t>16</a:t>
            </a:fld>
            <a:endParaRPr lang="en-US" altLang="en-US"/>
          </a:p>
        </p:txBody>
      </p:sp>
    </p:spTree>
    <p:extLst>
      <p:ext uri="{BB962C8B-B14F-4D97-AF65-F5344CB8AC3E}">
        <p14:creationId xmlns:p14="http://schemas.microsoft.com/office/powerpoint/2010/main" val="106678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A47166-8602-4B45-957B-B193780398C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272948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47166-8602-4B45-957B-B193780398C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176543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47166-8602-4B45-957B-B193780398C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104684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A18560A8-D5F7-4777-AB97-9BC8497F423A}" type="slidenum">
              <a:rPr lang="en-US" altLang="en-US"/>
              <a:pPr/>
              <a:t>‹#›</a:t>
            </a:fld>
            <a:endParaRPr lang="en-US" altLang="en-US"/>
          </a:p>
        </p:txBody>
      </p:sp>
    </p:spTree>
    <p:extLst>
      <p:ext uri="{BB962C8B-B14F-4D97-AF65-F5344CB8AC3E}">
        <p14:creationId xmlns:p14="http://schemas.microsoft.com/office/powerpoint/2010/main" val="63078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CA3B684-BDB0-42EC-BC72-1409748C610D}" type="slidenum">
              <a:rPr lang="en-US" altLang="en-US"/>
              <a:pPr/>
              <a:t>‹#›</a:t>
            </a:fld>
            <a:endParaRPr lang="en-US" altLang="en-US"/>
          </a:p>
        </p:txBody>
      </p:sp>
    </p:spTree>
    <p:extLst>
      <p:ext uri="{BB962C8B-B14F-4D97-AF65-F5344CB8AC3E}">
        <p14:creationId xmlns:p14="http://schemas.microsoft.com/office/powerpoint/2010/main" val="137160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47166-8602-4B45-957B-B193780398C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362137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A47166-8602-4B45-957B-B193780398CE}"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328671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A47166-8602-4B45-957B-B193780398CE}"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270954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A47166-8602-4B45-957B-B193780398CE}"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128350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A47166-8602-4B45-957B-B193780398CE}"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21791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47166-8602-4B45-957B-B193780398CE}"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13179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47166-8602-4B45-957B-B193780398CE}"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89854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47166-8602-4B45-957B-B193780398CE}"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9B9E2-609D-4EFB-8DF0-787E02CFD435}" type="slidenum">
              <a:rPr lang="en-US" smtClean="0"/>
              <a:t>‹#›</a:t>
            </a:fld>
            <a:endParaRPr lang="en-US"/>
          </a:p>
        </p:txBody>
      </p:sp>
    </p:spTree>
    <p:extLst>
      <p:ext uri="{BB962C8B-B14F-4D97-AF65-F5344CB8AC3E}">
        <p14:creationId xmlns:p14="http://schemas.microsoft.com/office/powerpoint/2010/main" val="237548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47166-8602-4B45-957B-B193780398CE}" type="datetimeFigureOut">
              <a:rPr lang="en-US" smtClean="0"/>
              <a:t>4/23/2018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9B9E2-609D-4EFB-8DF0-787E02CFD435}" type="slidenum">
              <a:rPr lang="en-US" smtClean="0"/>
              <a:t>‹#›</a:t>
            </a:fld>
            <a:endParaRPr lang="en-US"/>
          </a:p>
        </p:txBody>
      </p:sp>
    </p:spTree>
    <p:extLst>
      <p:ext uri="{BB962C8B-B14F-4D97-AF65-F5344CB8AC3E}">
        <p14:creationId xmlns:p14="http://schemas.microsoft.com/office/powerpoint/2010/main" val="263797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www.etymonline.com/index.php?term=ghetto&amp;allowed_in_frame=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etymonline.com/index.php?term=borough&amp;allowed_in_frame=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jewishvirtuallibrary.org/jsource/Holocaust/nurmlaw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jewishvirtuallibrary.org/jsource/Holocaust/nurmlaw3.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idx="4294967295"/>
          </p:nvPr>
        </p:nvSpPr>
        <p:spPr>
          <a:xfrm>
            <a:off x="0" y="228600"/>
            <a:ext cx="8591550" cy="1066800"/>
          </a:xfrm>
        </p:spPr>
        <p:txBody>
          <a:bodyPr/>
          <a:lstStyle/>
          <a:p>
            <a:pPr marL="484188" eaLnBrk="1" hangingPunct="1"/>
            <a:r>
              <a:rPr lang="en-US" altLang="en-US" dirty="0" smtClean="0">
                <a:solidFill>
                  <a:srgbClr val="00B0F0"/>
                </a:solidFill>
                <a:cs typeface="Tunga" pitchFamily="34" charset="0"/>
              </a:rPr>
              <a:t>10</a:t>
            </a:r>
            <a:r>
              <a:rPr lang="en-US" altLang="en-US" baseline="30000" dirty="0" smtClean="0">
                <a:solidFill>
                  <a:srgbClr val="00B0F0"/>
                </a:solidFill>
                <a:cs typeface="Tunga" pitchFamily="34" charset="0"/>
              </a:rPr>
              <a:t>th</a:t>
            </a:r>
            <a:r>
              <a:rPr lang="en-US" altLang="en-US" dirty="0" smtClean="0">
                <a:solidFill>
                  <a:srgbClr val="00B0F0"/>
                </a:solidFill>
                <a:cs typeface="Tunga" pitchFamily="34" charset="0"/>
              </a:rPr>
              <a:t> World Studies </a:t>
            </a:r>
            <a:r>
              <a:rPr lang="en-US" altLang="en-US" dirty="0" smtClean="0">
                <a:solidFill>
                  <a:srgbClr val="FF0000"/>
                </a:solidFill>
                <a:cs typeface="Tunga" pitchFamily="34" charset="0"/>
              </a:rPr>
              <a:t>4.23.18</a:t>
            </a:r>
          </a:p>
        </p:txBody>
      </p:sp>
      <p:sp>
        <p:nvSpPr>
          <p:cNvPr id="9" name="Content Placeholder 8"/>
          <p:cNvSpPr>
            <a:spLocks noGrp="1"/>
          </p:cNvSpPr>
          <p:nvPr>
            <p:ph sz="quarter" idx="4294967295"/>
          </p:nvPr>
        </p:nvSpPr>
        <p:spPr>
          <a:xfrm>
            <a:off x="0" y="1143000"/>
            <a:ext cx="4343400" cy="5334000"/>
          </a:xfrm>
        </p:spPr>
        <p:txBody>
          <a:bodyPr rtlCol="0">
            <a:normAutofit fontScale="32500" lnSpcReduction="20000"/>
          </a:bodyPr>
          <a:lstStyle/>
          <a:p>
            <a:pPr marL="0" indent="0" eaLnBrk="1" fontAlgn="auto" hangingPunct="1">
              <a:lnSpc>
                <a:spcPct val="90000"/>
              </a:lnSpc>
              <a:spcAft>
                <a:spcPts val="0"/>
              </a:spcAft>
              <a:buFont typeface="Arial" panose="020B0604020202020204" pitchFamily="34" charset="0"/>
              <a:buNone/>
              <a:defRPr/>
            </a:pPr>
            <a:r>
              <a:rPr lang="en-US" sz="5800" b="1" u="sng" dirty="0" smtClean="0"/>
              <a:t>Turn in:</a:t>
            </a:r>
            <a:r>
              <a:rPr lang="en-US" sz="5800" b="1" dirty="0" smtClean="0"/>
              <a:t> </a:t>
            </a:r>
          </a:p>
          <a:p>
            <a:pPr marL="57150" indent="0">
              <a:buFont typeface="Wingdings" pitchFamily="2" charset="2"/>
              <a:buChar char="Ø"/>
              <a:defRPr/>
            </a:pPr>
            <a:r>
              <a:rPr lang="en-US" sz="6000" b="1" dirty="0" smtClean="0"/>
              <a:t>Nothing</a:t>
            </a:r>
            <a:endParaRPr lang="en-US" sz="5600" b="1" dirty="0"/>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smtClean="0"/>
              <a:t>Take out :</a:t>
            </a:r>
            <a:r>
              <a:rPr lang="en-US" sz="5800" b="1" dirty="0" smtClean="0"/>
              <a:t> </a:t>
            </a:r>
          </a:p>
          <a:p>
            <a:pPr marL="273050" indent="-273050" eaLnBrk="1" fontAlgn="auto" hangingPunct="1">
              <a:lnSpc>
                <a:spcPct val="90000"/>
              </a:lnSpc>
              <a:spcAft>
                <a:spcPts val="0"/>
              </a:spcAft>
              <a:buFont typeface="Arial" panose="020B0604020202020204" pitchFamily="34" charset="0"/>
              <a:buNone/>
              <a:defRPr/>
            </a:pPr>
            <a:endParaRPr lang="en-US" sz="5800" b="1" dirty="0" smtClean="0"/>
          </a:p>
          <a:p>
            <a:pPr marL="673100" lvl="1" indent="-273050" eaLnBrk="1" fontAlgn="auto" hangingPunct="1">
              <a:lnSpc>
                <a:spcPct val="90000"/>
              </a:lnSpc>
              <a:spcAft>
                <a:spcPts val="0"/>
              </a:spcAft>
              <a:buFont typeface="Wingdings" pitchFamily="2" charset="2"/>
              <a:buChar char="Ø"/>
              <a:defRPr/>
            </a:pPr>
            <a:r>
              <a:rPr lang="en-US" sz="5800" b="1" i="1" dirty="0" smtClean="0"/>
              <a:t>Planner/Calendar</a:t>
            </a:r>
          </a:p>
          <a:p>
            <a:pPr marL="673100" lvl="1" indent="-273050" eaLnBrk="1" fontAlgn="auto" hangingPunct="1">
              <a:lnSpc>
                <a:spcPct val="90000"/>
              </a:lnSpc>
              <a:spcAft>
                <a:spcPts val="0"/>
              </a:spcAft>
              <a:buFont typeface="Wingdings" pitchFamily="2" charset="2"/>
              <a:buChar char="Ø"/>
              <a:defRPr/>
            </a:pPr>
            <a:r>
              <a:rPr lang="en-US" sz="5800" b="1" i="1" dirty="0" smtClean="0"/>
              <a:t>NOTES &amp; NOTE-TAKING DEVICE</a:t>
            </a:r>
          </a:p>
          <a:p>
            <a:pPr marL="673100" lvl="1" indent="-273050" eaLnBrk="1" fontAlgn="auto" hangingPunct="1">
              <a:lnSpc>
                <a:spcPct val="90000"/>
              </a:lnSpc>
              <a:spcAft>
                <a:spcPts val="0"/>
              </a:spcAft>
              <a:buFont typeface="Wingdings" pitchFamily="2" charset="2"/>
              <a:buChar char="Ø"/>
              <a:defRPr/>
            </a:pPr>
            <a:r>
              <a:rPr lang="en-US" sz="5800" b="1" i="1" dirty="0" smtClean="0"/>
              <a:t>READINGS FROM LAST WEEK…</a:t>
            </a:r>
          </a:p>
          <a:p>
            <a:pPr marL="673100" lvl="1" indent="-273050" eaLnBrk="1" fontAlgn="auto" hangingPunct="1">
              <a:lnSpc>
                <a:spcPct val="90000"/>
              </a:lnSpc>
              <a:spcAft>
                <a:spcPts val="0"/>
              </a:spcAft>
              <a:buFont typeface="Wingdings" pitchFamily="2" charset="2"/>
              <a:buChar char="Ø"/>
              <a:defRPr/>
            </a:pPr>
            <a:endParaRPr lang="en-US" sz="5800" b="1" dirty="0" smtClean="0"/>
          </a:p>
          <a:p>
            <a:pPr marL="0" indent="0" eaLnBrk="1" fontAlgn="auto" hangingPunct="1">
              <a:lnSpc>
                <a:spcPct val="90000"/>
              </a:lnSpc>
              <a:spcAft>
                <a:spcPts val="0"/>
              </a:spcAft>
              <a:buFont typeface="Arial" panose="020B0604020202020204" pitchFamily="34" charset="0"/>
              <a:buNone/>
              <a:defRPr/>
            </a:pPr>
            <a:r>
              <a:rPr lang="en-US" sz="5800" b="1" u="sng" dirty="0"/>
              <a:t>T</a:t>
            </a:r>
            <a:r>
              <a:rPr lang="en-US" sz="5800" b="1" u="sng" dirty="0" smtClean="0"/>
              <a:t>oday’s Learning Objectives:</a:t>
            </a:r>
          </a:p>
          <a:p>
            <a:pPr marL="273050" indent="-273050" eaLnBrk="1" fontAlgn="auto" hangingPunct="1">
              <a:lnSpc>
                <a:spcPct val="90000"/>
              </a:lnSpc>
              <a:spcAft>
                <a:spcPts val="0"/>
              </a:spcAft>
              <a:buFont typeface="Arial" panose="020B0604020202020204" pitchFamily="34" charset="0"/>
              <a:buNone/>
              <a:defRPr/>
            </a:pPr>
            <a:endParaRPr lang="en-US" sz="5800" b="1" u="sng" dirty="0" smtClean="0"/>
          </a:p>
          <a:p>
            <a:pPr marL="576263" lvl="1" indent="-273050" eaLnBrk="1" fontAlgn="auto" hangingPunct="1">
              <a:lnSpc>
                <a:spcPct val="90000"/>
              </a:lnSpc>
              <a:spcAft>
                <a:spcPts val="0"/>
              </a:spcAft>
              <a:buFont typeface="Wingdings" pitchFamily="2" charset="2"/>
              <a:buChar char="Ø"/>
              <a:defRPr/>
            </a:pPr>
            <a:r>
              <a:rPr lang="en-US" sz="5800" b="1" dirty="0" smtClean="0"/>
              <a:t>I can understand how Hitler’s rise to power impacted the culture of Germany and the population.</a:t>
            </a:r>
            <a:endParaRPr lang="en-US" dirty="0" smtClean="0"/>
          </a:p>
        </p:txBody>
      </p:sp>
      <p:sp>
        <p:nvSpPr>
          <p:cNvPr id="27652" name="Content Placeholder 9"/>
          <p:cNvSpPr>
            <a:spLocks noGrp="1"/>
          </p:cNvSpPr>
          <p:nvPr>
            <p:ph sz="quarter" idx="4294967295"/>
          </p:nvPr>
        </p:nvSpPr>
        <p:spPr>
          <a:xfrm>
            <a:off x="4645025" y="1219200"/>
            <a:ext cx="4498975" cy="5638800"/>
          </a:xfrm>
        </p:spPr>
        <p:txBody>
          <a:bodyPr rtlCol="0">
            <a:normAutofit fontScale="47500" lnSpcReduction="20000"/>
          </a:bodyPr>
          <a:lstStyle/>
          <a:p>
            <a:pPr marL="57150" indent="0" eaLnBrk="1" fontAlgn="auto" hangingPunct="1">
              <a:spcAft>
                <a:spcPts val="0"/>
              </a:spcAft>
              <a:buFont typeface="Wingdings" pitchFamily="2" charset="2"/>
              <a:buNone/>
              <a:defRPr/>
            </a:pPr>
            <a:r>
              <a:rPr lang="en-US" sz="9600" b="1" u="sng" dirty="0" smtClean="0"/>
              <a:t>Today’s Agenda:</a:t>
            </a:r>
          </a:p>
          <a:p>
            <a:pPr marL="514350" indent="-457200" eaLnBrk="1" hangingPunct="1">
              <a:buFont typeface="Wingdings" panose="05000000000000000000" pitchFamily="2" charset="2"/>
              <a:buChar char="Ø"/>
              <a:defRPr/>
            </a:pPr>
            <a:r>
              <a:rPr lang="en-US" sz="9200" b="1" dirty="0" smtClean="0"/>
              <a:t>Anti-Semitism &amp; The Nuremberg Laws</a:t>
            </a:r>
          </a:p>
          <a:p>
            <a:pPr marL="514350" indent="-457200" eaLnBrk="1" hangingPunct="1">
              <a:buFont typeface="Wingdings" panose="05000000000000000000" pitchFamily="2" charset="2"/>
              <a:buChar char="Ø"/>
              <a:defRPr/>
            </a:pPr>
            <a:endParaRPr lang="en-US" sz="9200" b="1" dirty="0" smtClean="0"/>
          </a:p>
          <a:p>
            <a:pPr marL="457200" lvl="1" indent="0" eaLnBrk="1" hangingPunct="1">
              <a:buFontTx/>
              <a:buNone/>
              <a:defRPr/>
            </a:pPr>
            <a:endParaRPr lang="en-US" sz="2400" b="1" dirty="0" smtClean="0"/>
          </a:p>
          <a:p>
            <a:pPr marL="514350" indent="-457200" eaLnBrk="1" hangingPunct="1">
              <a:buFontTx/>
              <a:buNone/>
              <a:defRPr/>
            </a:pPr>
            <a:endParaRPr lang="en-US" sz="2400" b="1" dirty="0" smtClean="0"/>
          </a:p>
          <a:p>
            <a:pPr marL="457200" lvl="1" indent="0" eaLnBrk="1" hangingPunct="1">
              <a:buFontTx/>
              <a:buNone/>
              <a:defRPr/>
            </a:pPr>
            <a:endParaRPr lang="en-US" sz="2400" b="1" dirty="0" smtClean="0"/>
          </a:p>
          <a:p>
            <a:pPr marL="57150" indent="0" eaLnBrk="1" fontAlgn="auto" hangingPunct="1">
              <a:spcAft>
                <a:spcPts val="0"/>
              </a:spcAft>
              <a:buFont typeface="Arial" panose="020B0604020202020204" pitchFamily="34" charset="0"/>
              <a:buNone/>
              <a:defRPr/>
            </a:pPr>
            <a:r>
              <a:rPr lang="en-US" sz="7400" b="1" u="sng" dirty="0" smtClean="0"/>
              <a:t>HW:</a:t>
            </a:r>
          </a:p>
          <a:p>
            <a:pPr marL="57150" indent="0" eaLnBrk="1" fontAlgn="auto" hangingPunct="1">
              <a:spcAft>
                <a:spcPts val="0"/>
              </a:spcAft>
              <a:buFont typeface="Arial" charset="0"/>
              <a:buNone/>
              <a:defRPr/>
            </a:pPr>
            <a:endParaRPr lang="en-US" sz="4500" b="1" u="sng" dirty="0" smtClean="0"/>
          </a:p>
          <a:p>
            <a:pPr marL="457200" lvl="1" indent="0">
              <a:buFont typeface="Wingdings" pitchFamily="2" charset="2"/>
              <a:buChar char="Ø"/>
              <a:defRPr/>
            </a:pPr>
            <a:r>
              <a:rPr lang="en-US" sz="9200" b="1" dirty="0" smtClean="0"/>
              <a:t>NONE—if you participate…</a:t>
            </a:r>
          </a:p>
        </p:txBody>
      </p:sp>
    </p:spTree>
    <p:extLst>
      <p:ext uri="{BB962C8B-B14F-4D97-AF65-F5344CB8AC3E}">
        <p14:creationId xmlns:p14="http://schemas.microsoft.com/office/powerpoint/2010/main" val="27766845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4000" smtClean="0"/>
              <a:t>Jews were separated in Christian Society</a:t>
            </a:r>
            <a:br>
              <a:rPr lang="en-US" altLang="en-US" sz="4000" smtClean="0"/>
            </a:br>
            <a:endParaRPr lang="en-US" altLang="en-US" sz="4000" smtClean="0"/>
          </a:p>
        </p:txBody>
      </p:sp>
      <p:sp>
        <p:nvSpPr>
          <p:cNvPr id="8195" name="Rectangle 3"/>
          <p:cNvSpPr>
            <a:spLocks noGrp="1" noChangeArrowheads="1"/>
          </p:cNvSpPr>
          <p:nvPr>
            <p:ph type="body" idx="1"/>
          </p:nvPr>
        </p:nvSpPr>
        <p:spPr>
          <a:xfrm>
            <a:off x="0" y="990600"/>
            <a:ext cx="8686800" cy="4525963"/>
          </a:xfrm>
        </p:spPr>
        <p:txBody>
          <a:bodyPr/>
          <a:lstStyle/>
          <a:p>
            <a:pPr eaLnBrk="1" hangingPunct="1"/>
            <a:r>
              <a:rPr lang="en-US" altLang="en-US" dirty="0" smtClean="0"/>
              <a:t>“Modern Europe” still segregated Jews in most cities.</a:t>
            </a:r>
          </a:p>
          <a:p>
            <a:pPr eaLnBrk="1" hangingPunct="1"/>
            <a:r>
              <a:rPr lang="en-US" altLang="en-US" dirty="0" smtClean="0"/>
              <a:t>Many were not allowed to live or own property (if at all…) outside these designated areas… </a:t>
            </a:r>
          </a:p>
        </p:txBody>
      </p:sp>
      <p:pic>
        <p:nvPicPr>
          <p:cNvPr id="3" name="Picture 2"/>
          <p:cNvPicPr>
            <a:picLocks noChangeAspect="1"/>
          </p:cNvPicPr>
          <p:nvPr/>
        </p:nvPicPr>
        <p:blipFill>
          <a:blip r:embed="rId2"/>
          <a:stretch>
            <a:fillRect/>
          </a:stretch>
        </p:blipFill>
        <p:spPr>
          <a:xfrm>
            <a:off x="6781800" y="3712716"/>
            <a:ext cx="2362200" cy="3148425"/>
          </a:xfrm>
          <a:prstGeom prst="rect">
            <a:avLst/>
          </a:prstGeom>
        </p:spPr>
      </p:pic>
      <p:pic>
        <p:nvPicPr>
          <p:cNvPr id="4" name="Picture 3"/>
          <p:cNvPicPr>
            <a:picLocks noChangeAspect="1"/>
          </p:cNvPicPr>
          <p:nvPr/>
        </p:nvPicPr>
        <p:blipFill>
          <a:blip r:embed="rId3"/>
          <a:stretch>
            <a:fillRect/>
          </a:stretch>
        </p:blipFill>
        <p:spPr>
          <a:xfrm>
            <a:off x="3390605" y="3708002"/>
            <a:ext cx="2362200" cy="3148425"/>
          </a:xfrm>
          <a:prstGeom prst="rect">
            <a:avLst/>
          </a:prstGeom>
        </p:spPr>
      </p:pic>
      <p:pic>
        <p:nvPicPr>
          <p:cNvPr id="6" name="Picture 5"/>
          <p:cNvPicPr>
            <a:picLocks noChangeAspect="1"/>
          </p:cNvPicPr>
          <p:nvPr/>
        </p:nvPicPr>
        <p:blipFill>
          <a:blip r:embed="rId4"/>
          <a:stretch>
            <a:fillRect/>
          </a:stretch>
        </p:blipFill>
        <p:spPr>
          <a:xfrm>
            <a:off x="0" y="3708788"/>
            <a:ext cx="2361611" cy="3147639"/>
          </a:xfrm>
          <a:prstGeom prst="rect">
            <a:avLst/>
          </a:prstGeom>
        </p:spPr>
      </p:pic>
      <p:sp>
        <p:nvSpPr>
          <p:cNvPr id="7" name="TextBox 6"/>
          <p:cNvSpPr txBox="1"/>
          <p:nvPr/>
        </p:nvSpPr>
        <p:spPr>
          <a:xfrm>
            <a:off x="0" y="3184782"/>
            <a:ext cx="9144000" cy="523220"/>
          </a:xfrm>
          <a:prstGeom prst="rect">
            <a:avLst/>
          </a:prstGeom>
          <a:noFill/>
        </p:spPr>
        <p:txBody>
          <a:bodyPr wrap="square" rtlCol="0">
            <a:spAutoFit/>
          </a:bodyPr>
          <a:lstStyle/>
          <a:p>
            <a:pPr algn="ctr"/>
            <a:r>
              <a:rPr lang="en-US" sz="2800" i="1" dirty="0" smtClean="0">
                <a:solidFill>
                  <a:srgbClr val="FF0000"/>
                </a:solidFill>
              </a:rPr>
              <a:t>Prague, Czech Republic (Czechoslovakia) “Jewish Quarter” </a:t>
            </a:r>
            <a:endParaRPr lang="en-US" sz="2800" i="1" dirty="0">
              <a:solidFill>
                <a:srgbClr val="FF0000"/>
              </a:solidFill>
            </a:endParaRPr>
          </a:p>
        </p:txBody>
      </p:sp>
    </p:spTree>
    <p:extLst>
      <p:ext uri="{BB962C8B-B14F-4D97-AF65-F5344CB8AC3E}">
        <p14:creationId xmlns:p14="http://schemas.microsoft.com/office/powerpoint/2010/main" val="354540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6000" dirty="0" smtClean="0"/>
              <a:t>The Ghetto</a:t>
            </a:r>
            <a:r>
              <a:rPr lang="en-US" altLang="en-US" sz="4000" dirty="0" smtClean="0"/>
              <a:t/>
            </a:r>
            <a:br>
              <a:rPr lang="en-US" altLang="en-US" sz="4000" dirty="0" smtClean="0"/>
            </a:br>
            <a:endParaRPr lang="en-US" altLang="en-US" sz="4000" dirty="0" smtClean="0"/>
          </a:p>
        </p:txBody>
      </p:sp>
      <p:sp>
        <p:nvSpPr>
          <p:cNvPr id="8195" name="Rectangle 3"/>
          <p:cNvSpPr>
            <a:spLocks noGrp="1" noChangeArrowheads="1"/>
          </p:cNvSpPr>
          <p:nvPr>
            <p:ph type="body" idx="1"/>
          </p:nvPr>
        </p:nvSpPr>
        <p:spPr>
          <a:xfrm>
            <a:off x="0" y="914400"/>
            <a:ext cx="9144000" cy="5943600"/>
          </a:xfrm>
        </p:spPr>
        <p:txBody>
          <a:bodyPr>
            <a:normAutofit fontScale="85000" lnSpcReduction="10000"/>
          </a:bodyPr>
          <a:lstStyle/>
          <a:p>
            <a:pPr eaLnBrk="1" hangingPunct="1"/>
            <a:r>
              <a:rPr lang="en-US" altLang="en-US" dirty="0" smtClean="0"/>
              <a:t>Creation of ghettos for the Jews “safety”</a:t>
            </a:r>
          </a:p>
          <a:p>
            <a:r>
              <a:rPr lang="en-US" b="1" dirty="0">
                <a:hlinkClick r:id="rId3"/>
              </a:rPr>
              <a:t>ghetto (n.)</a:t>
            </a:r>
            <a:r>
              <a:rPr lang="en-US" dirty="0"/>
              <a:t> 1610s, "part of a city in which Jews are compelled to live," especially in Italy, from Italian </a:t>
            </a:r>
            <a:r>
              <a:rPr lang="en-US" i="1" dirty="0"/>
              <a:t>ghetto</a:t>
            </a:r>
            <a:r>
              <a:rPr lang="en-US" dirty="0"/>
              <a:t> "</a:t>
            </a:r>
            <a:r>
              <a:rPr lang="en-US" b="1" dirty="0"/>
              <a:t>part of a city to which Jews are restricted</a:t>
            </a:r>
            <a:r>
              <a:rPr lang="en-US" dirty="0"/>
              <a:t>," of unknown origin. </a:t>
            </a:r>
            <a:endParaRPr lang="en-US" dirty="0" smtClean="0"/>
          </a:p>
          <a:p>
            <a:r>
              <a:rPr lang="en-US" dirty="0" smtClean="0"/>
              <a:t>The </a:t>
            </a:r>
            <a:r>
              <a:rPr lang="en-US" dirty="0"/>
              <a:t>various theories trace it to: Yiddish </a:t>
            </a:r>
            <a:r>
              <a:rPr lang="en-US" i="1" dirty="0"/>
              <a:t>get</a:t>
            </a:r>
            <a:r>
              <a:rPr lang="en-US" dirty="0"/>
              <a:t> "</a:t>
            </a:r>
            <a:r>
              <a:rPr lang="en-US" b="1" dirty="0"/>
              <a:t>deed of separation</a:t>
            </a:r>
            <a:r>
              <a:rPr lang="en-US" dirty="0"/>
              <a:t>;" a special use of Venetian </a:t>
            </a:r>
            <a:r>
              <a:rPr lang="en-US" i="1" dirty="0" err="1"/>
              <a:t>getto</a:t>
            </a:r>
            <a:r>
              <a:rPr lang="en-US" dirty="0"/>
              <a:t> "foundry" (there was one near the site of that city's ghetto in 1516); </a:t>
            </a:r>
            <a:endParaRPr lang="en-US" dirty="0" smtClean="0"/>
          </a:p>
          <a:p>
            <a:r>
              <a:rPr lang="en-US" dirty="0" smtClean="0"/>
              <a:t>or </a:t>
            </a:r>
            <a:r>
              <a:rPr lang="en-US" dirty="0"/>
              <a:t>Italian </a:t>
            </a:r>
            <a:r>
              <a:rPr lang="en-US" i="1" dirty="0" err="1"/>
              <a:t>borghetto</a:t>
            </a:r>
            <a:r>
              <a:rPr lang="en-US" dirty="0"/>
              <a:t> "small section of a town" (diminutive of </a:t>
            </a:r>
            <a:r>
              <a:rPr lang="en-US" i="1" dirty="0" err="1"/>
              <a:t>borgo</a:t>
            </a:r>
            <a:r>
              <a:rPr lang="en-US" dirty="0"/>
              <a:t>, which is of Germanic origin; see </a:t>
            </a:r>
            <a:r>
              <a:rPr lang="en-US" b="1" i="1" dirty="0">
                <a:hlinkClick r:id="rId4"/>
              </a:rPr>
              <a:t>borough</a:t>
            </a:r>
            <a:r>
              <a:rPr lang="en-US" dirty="0" smtClean="0"/>
              <a:t>).</a:t>
            </a:r>
          </a:p>
          <a:p>
            <a:r>
              <a:rPr lang="en-US" dirty="0" smtClean="0"/>
              <a:t>Extended </a:t>
            </a:r>
            <a:r>
              <a:rPr lang="en-US" dirty="0"/>
              <a:t>by 1899 to crowded urban quarters of other minority groups (especially blacks in U.S. cities). As an adjective by 1903 (modern slang usage from 1999</a:t>
            </a:r>
            <a:r>
              <a:rPr lang="en-US" dirty="0" smtClean="0"/>
              <a:t>).</a:t>
            </a:r>
          </a:p>
          <a:p>
            <a:r>
              <a:rPr lang="en-US" dirty="0"/>
              <a:t> </a:t>
            </a:r>
            <a:r>
              <a:rPr lang="en-US" i="1" dirty="0"/>
              <a:t>Ghetto-blaster</a:t>
            </a:r>
            <a:r>
              <a:rPr lang="en-US" dirty="0"/>
              <a:t> "large, portable stereo cassette-player" is from 1982.</a:t>
            </a:r>
            <a:endParaRPr lang="en-US" altLang="en-US" dirty="0" smtClean="0"/>
          </a:p>
        </p:txBody>
      </p:sp>
    </p:spTree>
    <p:extLst>
      <p:ext uri="{BB962C8B-B14F-4D97-AF65-F5344CB8AC3E}">
        <p14:creationId xmlns:p14="http://schemas.microsoft.com/office/powerpoint/2010/main" val="413687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chor="ctr"/>
          <a:lstStyle/>
          <a:p>
            <a:r>
              <a:rPr lang="en-US" altLang="en-US" sz="4400"/>
              <a:t>The Nuremberg Laws</a:t>
            </a:r>
          </a:p>
        </p:txBody>
      </p:sp>
      <p:sp>
        <p:nvSpPr>
          <p:cNvPr id="2051" name="Rectangle 3"/>
          <p:cNvSpPr>
            <a:spLocks noGrp="1" noChangeArrowheads="1"/>
          </p:cNvSpPr>
          <p:nvPr>
            <p:ph type="subTitle" idx="1"/>
          </p:nvPr>
        </p:nvSpPr>
        <p:spPr>
          <a:xfrm>
            <a:off x="1371600" y="3886200"/>
            <a:ext cx="6400800" cy="1752600"/>
          </a:xfrm>
        </p:spPr>
        <p:txBody>
          <a:bodyPr/>
          <a:lstStyle/>
          <a:p>
            <a:endParaRPr lang="en-US" altLang="en-US" sz="3200"/>
          </a:p>
        </p:txBody>
      </p:sp>
    </p:spTree>
    <p:extLst>
      <p:ext uri="{BB962C8B-B14F-4D97-AF65-F5344CB8AC3E}">
        <p14:creationId xmlns:p14="http://schemas.microsoft.com/office/powerpoint/2010/main" val="373591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en-US"/>
              <a:t>What Rights Are Most Important To Me?</a:t>
            </a:r>
          </a:p>
        </p:txBody>
      </p:sp>
      <p:sp>
        <p:nvSpPr>
          <p:cNvPr id="6147" name="Rectangle 3"/>
          <p:cNvSpPr>
            <a:spLocks noGrp="1" noChangeArrowheads="1"/>
          </p:cNvSpPr>
          <p:nvPr>
            <p:ph type="body" idx="4294967295"/>
          </p:nvPr>
        </p:nvSpPr>
        <p:spPr>
          <a:xfrm>
            <a:off x="0" y="1981200"/>
            <a:ext cx="7772400" cy="4114800"/>
          </a:xfrm>
        </p:spPr>
        <p:txBody>
          <a:bodyPr/>
          <a:lstStyle/>
          <a:p>
            <a:pPr>
              <a:buFontTx/>
              <a:buNone/>
            </a:pPr>
            <a:r>
              <a:rPr lang="en-US" altLang="en-US"/>
              <a:t>	</a:t>
            </a:r>
          </a:p>
          <a:p>
            <a:pPr>
              <a:buFontTx/>
              <a:buNone/>
            </a:pPr>
            <a:endParaRPr lang="en-US" altLang="en-US"/>
          </a:p>
          <a:p>
            <a:pPr>
              <a:buFontTx/>
              <a:buNone/>
            </a:pPr>
            <a:endParaRPr lang="en-US" altLang="en-US"/>
          </a:p>
        </p:txBody>
      </p:sp>
      <p:graphicFrame>
        <p:nvGraphicFramePr>
          <p:cNvPr id="6173" name="Group 29"/>
          <p:cNvGraphicFramePr>
            <a:graphicFrameLocks noGrp="1"/>
          </p:cNvGraphicFramePr>
          <p:nvPr>
            <p:ph type="tbl" idx="1"/>
          </p:nvPr>
        </p:nvGraphicFramePr>
        <p:xfrm>
          <a:off x="685800" y="1981200"/>
          <a:ext cx="7772400" cy="4272280"/>
        </p:xfrm>
        <a:graphic>
          <a:graphicData uri="http://schemas.openxmlformats.org/drawingml/2006/table">
            <a:tbl>
              <a:tblPr/>
              <a:tblGrid>
                <a:gridCol w="2590800">
                  <a:extLst>
                    <a:ext uri="{9D8B030D-6E8A-4147-A177-3AD203B41FA5}">
                      <a16:colId xmlns:a16="http://schemas.microsoft.com/office/drawing/2014/main" val="2819809920"/>
                    </a:ext>
                  </a:extLst>
                </a:gridCol>
                <a:gridCol w="2590800">
                  <a:extLst>
                    <a:ext uri="{9D8B030D-6E8A-4147-A177-3AD203B41FA5}">
                      <a16:colId xmlns:a16="http://schemas.microsoft.com/office/drawing/2014/main" val="4172230631"/>
                    </a:ext>
                  </a:extLst>
                </a:gridCol>
                <a:gridCol w="2590800">
                  <a:extLst>
                    <a:ext uri="{9D8B030D-6E8A-4147-A177-3AD203B41FA5}">
                      <a16:colId xmlns:a16="http://schemas.microsoft.com/office/drawing/2014/main" val="3833492216"/>
                    </a:ext>
                  </a:extLst>
                </a:gridCol>
              </a:tblGrid>
              <a:tr h="1371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Date/marry whomever you choose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Swim and play in a public swimming pool or park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Eat what you want according to taste and religious custom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623110"/>
                  </a:ext>
                </a:extLst>
              </a:tr>
              <a:tr h="1371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rPr>
                        <a:t> </a:t>
                      </a:r>
                      <a:r>
                        <a:rPr kumimoji="0" lang="en-US" altLang="en-US" sz="2400" b="0" i="0" u="none" strike="noStrike" cap="none" normalizeH="0" baseline="0" smtClean="0">
                          <a:ln>
                            <a:noFill/>
                          </a:ln>
                          <a:solidFill>
                            <a:schemeClr val="tx1"/>
                          </a:solidFill>
                          <a:effectLst/>
                          <a:latin typeface="Times New Roman" panose="02020603050405020304" pitchFamily="18" charset="0"/>
                        </a:rPr>
                        <a:t>Live in a neighborhood of your choice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Leave your home whenever you choose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Shop at stores and businesses of your choosing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9677366"/>
                  </a:ext>
                </a:extLst>
              </a:tr>
              <a:tr h="13462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Go to a public school close to home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Be able to own a pet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imes New Roman" panose="02020603050405020304" pitchFamily="18" charset="0"/>
                        </a:rPr>
                        <a:t>Vote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6548308"/>
                  </a:ext>
                </a:extLst>
              </a:tr>
            </a:tbl>
          </a:graphicData>
        </a:graphic>
      </p:graphicFrame>
      <p:sp>
        <p:nvSpPr>
          <p:cNvPr id="6174" name="Text Box 30"/>
          <p:cNvSpPr txBox="1">
            <a:spLocks noChangeArrowheads="1"/>
          </p:cNvSpPr>
          <p:nvPr/>
        </p:nvSpPr>
        <p:spPr bwMode="auto">
          <a:xfrm>
            <a:off x="5391150" y="6553200"/>
            <a:ext cx="320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From Echoes and Reflections Curriculum</a:t>
            </a:r>
          </a:p>
        </p:txBody>
      </p:sp>
    </p:spTree>
    <p:extLst>
      <p:ext uri="{BB962C8B-B14F-4D97-AF65-F5344CB8AC3E}">
        <p14:creationId xmlns:p14="http://schemas.microsoft.com/office/powerpoint/2010/main" val="726969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The Nuremberg Laws</a:t>
            </a:r>
          </a:p>
        </p:txBody>
      </p:sp>
      <p:sp>
        <p:nvSpPr>
          <p:cNvPr id="5123" name="Rectangle 3"/>
          <p:cNvSpPr>
            <a:spLocks noGrp="1" noChangeArrowheads="1"/>
          </p:cNvSpPr>
          <p:nvPr>
            <p:ph type="body" idx="1"/>
          </p:nvPr>
        </p:nvSpPr>
        <p:spPr/>
        <p:txBody>
          <a:bodyPr/>
          <a:lstStyle/>
          <a:p>
            <a:r>
              <a:rPr lang="en-US" altLang="en-US" sz="4000" dirty="0"/>
              <a:t>Were passed Sept. 15, 1935</a:t>
            </a:r>
          </a:p>
          <a:p>
            <a:r>
              <a:rPr lang="en-US" altLang="en-US" sz="4000" dirty="0">
                <a:solidFill>
                  <a:srgbClr val="FF0000"/>
                </a:solidFill>
                <a:hlinkClick r:id="rId3"/>
              </a:rPr>
              <a:t>Law for the Protection of German Blood and German Honor</a:t>
            </a:r>
            <a:endParaRPr lang="en-US" altLang="en-US" sz="4000" dirty="0">
              <a:solidFill>
                <a:srgbClr val="FF0000"/>
              </a:solidFill>
            </a:endParaRPr>
          </a:p>
          <a:p>
            <a:pPr lvl="1"/>
            <a:r>
              <a:rPr lang="en-US" altLang="en-US" sz="3600" dirty="0"/>
              <a:t>Regarded German marriage</a:t>
            </a:r>
          </a:p>
          <a:p>
            <a:r>
              <a:rPr lang="en-US" altLang="en-US" sz="4000" dirty="0">
                <a:hlinkClick r:id="rId4"/>
              </a:rPr>
              <a:t>The Reich Citizenship Law</a:t>
            </a:r>
            <a:endParaRPr lang="en-US" altLang="en-US" sz="4000" dirty="0"/>
          </a:p>
          <a:p>
            <a:pPr lvl="1"/>
            <a:r>
              <a:rPr lang="en-US" altLang="en-US" sz="3600" dirty="0"/>
              <a:t>Designated Jews as subjects</a:t>
            </a:r>
          </a:p>
          <a:p>
            <a:pPr lvl="1"/>
            <a:endParaRPr lang="en-US" altLang="en-US" dirty="0"/>
          </a:p>
        </p:txBody>
      </p:sp>
    </p:spTree>
    <p:extLst>
      <p:ext uri="{BB962C8B-B14F-4D97-AF65-F5344CB8AC3E}">
        <p14:creationId xmlns:p14="http://schemas.microsoft.com/office/powerpoint/2010/main" val="177071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The Nuremberg Laws</a:t>
            </a:r>
          </a:p>
        </p:txBody>
      </p:sp>
      <p:sp>
        <p:nvSpPr>
          <p:cNvPr id="29699" name="Rectangle 3"/>
          <p:cNvSpPr>
            <a:spLocks noGrp="1" noChangeArrowheads="1"/>
          </p:cNvSpPr>
          <p:nvPr>
            <p:ph type="body" idx="1"/>
          </p:nvPr>
        </p:nvSpPr>
        <p:spPr>
          <a:xfrm>
            <a:off x="0" y="1143000"/>
            <a:ext cx="9144000" cy="4525963"/>
          </a:xfrm>
        </p:spPr>
        <p:txBody>
          <a:bodyPr>
            <a:noAutofit/>
          </a:bodyPr>
          <a:lstStyle/>
          <a:p>
            <a:r>
              <a:rPr lang="en-US" altLang="en-US" sz="3600" dirty="0"/>
              <a:t>Those laws soon followed by “The Law for the Protection of the Genetic Health of the German People.”</a:t>
            </a:r>
          </a:p>
          <a:p>
            <a:pPr lvl="1"/>
            <a:r>
              <a:rPr lang="en-US" altLang="en-US" sz="3200" dirty="0"/>
              <a:t>Required medical examination for all persons wishing to marry </a:t>
            </a:r>
          </a:p>
          <a:p>
            <a:pPr lvl="1"/>
            <a:r>
              <a:rPr lang="en-US" altLang="en-US" sz="3200" dirty="0"/>
              <a:t>After this they could get a “Certificate of Fitness to Marry</a:t>
            </a:r>
            <a:r>
              <a:rPr lang="en-US" altLang="en-US" sz="3200" dirty="0" smtClean="0"/>
              <a:t>.”</a:t>
            </a:r>
          </a:p>
          <a:p>
            <a:r>
              <a:rPr lang="en-US" altLang="en-US" sz="3600" dirty="0" smtClean="0"/>
              <a:t>History of Eugenics?  Forced sterilization, etc. dating back to at least 1933 (</a:t>
            </a:r>
            <a:r>
              <a:rPr lang="en-US" altLang="en-US" sz="3600" i="1" dirty="0" smtClean="0"/>
              <a:t>See Buck v Bell (1927))</a:t>
            </a:r>
            <a:endParaRPr lang="en-US" altLang="en-US" sz="3600" dirty="0"/>
          </a:p>
        </p:txBody>
      </p:sp>
    </p:spTree>
    <p:extLst>
      <p:ext uri="{BB962C8B-B14F-4D97-AF65-F5344CB8AC3E}">
        <p14:creationId xmlns:p14="http://schemas.microsoft.com/office/powerpoint/2010/main" val="593587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endParaRPr lang="en-US" altLang="en-US"/>
          </a:p>
        </p:txBody>
      </p:sp>
      <p:sp>
        <p:nvSpPr>
          <p:cNvPr id="34819" name="Rectangle 1027"/>
          <p:cNvSpPr>
            <a:spLocks noGrp="1" noChangeArrowheads="1"/>
          </p:cNvSpPr>
          <p:nvPr>
            <p:ph type="clipArt" sz="half" idx="1"/>
          </p:nvPr>
        </p:nvSpPr>
        <p:spPr/>
      </p:sp>
      <p:sp>
        <p:nvSpPr>
          <p:cNvPr id="34820" name="Rectangle 1028"/>
          <p:cNvSpPr>
            <a:spLocks noGrp="1" noChangeArrowheads="1"/>
          </p:cNvSpPr>
          <p:nvPr>
            <p:ph type="body" sz="half" idx="2"/>
          </p:nvPr>
        </p:nvSpPr>
        <p:spPr/>
        <p:txBody>
          <a:bodyPr/>
          <a:lstStyle/>
          <a:p>
            <a:endParaRPr lang="en-US" altLang="en-US" sz="2800"/>
          </a:p>
        </p:txBody>
      </p:sp>
      <p:sp>
        <p:nvSpPr>
          <p:cNvPr id="34822" name="Rectangle 1030"/>
          <p:cNvSpPr>
            <a:spLocks noChangeArrowheads="1"/>
          </p:cNvSpPr>
          <p:nvPr/>
        </p:nvSpPr>
        <p:spPr bwMode="auto">
          <a:xfrm>
            <a:off x="1395413" y="1238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4821" name="Picture 1029" descr="Ra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0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57200"/>
            <a:ext cx="5410200" cy="1815882"/>
          </a:xfrm>
          <a:prstGeom prst="rect">
            <a:avLst/>
          </a:prstGeom>
          <a:solidFill>
            <a:srgbClr val="FFFF00"/>
          </a:solidFill>
        </p:spPr>
        <p:txBody>
          <a:bodyPr wrap="square" rtlCol="0">
            <a:spAutoFit/>
          </a:bodyPr>
          <a:lstStyle/>
          <a:p>
            <a:r>
              <a:rPr lang="en-US" sz="2800" dirty="0" err="1" smtClean="0"/>
              <a:t>Ich</a:t>
            </a:r>
            <a:r>
              <a:rPr lang="en-US" sz="2800" dirty="0" smtClean="0"/>
              <a:t>= “I”</a:t>
            </a:r>
          </a:p>
          <a:p>
            <a:r>
              <a:rPr lang="en-US" sz="2800" dirty="0" err="1" smtClean="0"/>
              <a:t>Schwein</a:t>
            </a:r>
            <a:r>
              <a:rPr lang="en-US" sz="2800" dirty="0" smtClean="0"/>
              <a:t>= “Swine”</a:t>
            </a:r>
          </a:p>
          <a:p>
            <a:r>
              <a:rPr lang="en-US" sz="2800" dirty="0" err="1" smtClean="0"/>
              <a:t>Juden</a:t>
            </a:r>
            <a:r>
              <a:rPr lang="en-US" sz="2800" dirty="0" smtClean="0"/>
              <a:t> </a:t>
            </a:r>
            <a:r>
              <a:rPr lang="en-US" sz="2800" dirty="0" err="1" smtClean="0"/>
              <a:t>hort</a:t>
            </a:r>
            <a:r>
              <a:rPr lang="en-US" sz="2800" dirty="0" smtClean="0"/>
              <a:t>=  “Jewish horde”</a:t>
            </a:r>
          </a:p>
          <a:p>
            <a:r>
              <a:rPr lang="en-US" sz="2800" dirty="0" err="1" smtClean="0"/>
              <a:t>Reffenschande</a:t>
            </a:r>
            <a:r>
              <a:rPr lang="en-US" sz="2800" dirty="0" smtClean="0"/>
              <a:t>= “</a:t>
            </a:r>
            <a:r>
              <a:rPr lang="en-US" sz="2800" dirty="0" err="1" smtClean="0"/>
              <a:t>chame</a:t>
            </a:r>
            <a:r>
              <a:rPr lang="en-US" sz="2800" dirty="0" smtClean="0"/>
              <a:t> carrying”</a:t>
            </a:r>
            <a:endParaRPr lang="en-US" sz="2800" dirty="0"/>
          </a:p>
        </p:txBody>
      </p:sp>
    </p:spTree>
    <p:extLst>
      <p:ext uri="{BB962C8B-B14F-4D97-AF65-F5344CB8AC3E}">
        <p14:creationId xmlns:p14="http://schemas.microsoft.com/office/powerpoint/2010/main" val="2158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The Nuremberg Laws</a:t>
            </a:r>
          </a:p>
        </p:txBody>
      </p:sp>
      <p:sp>
        <p:nvSpPr>
          <p:cNvPr id="33795" name="Rectangle 3"/>
          <p:cNvSpPr>
            <a:spLocks noGrp="1" noChangeArrowheads="1"/>
          </p:cNvSpPr>
          <p:nvPr>
            <p:ph type="body" idx="1"/>
          </p:nvPr>
        </p:nvSpPr>
        <p:spPr>
          <a:xfrm>
            <a:off x="0" y="1600200"/>
            <a:ext cx="8686800" cy="4525963"/>
          </a:xfrm>
        </p:spPr>
        <p:txBody>
          <a:bodyPr>
            <a:normAutofit lnSpcReduction="10000"/>
          </a:bodyPr>
          <a:lstStyle/>
          <a:p>
            <a:r>
              <a:rPr lang="en-US" altLang="en-US" dirty="0"/>
              <a:t>After the Nuremberg Laws of 1935, a dozen supplemental Nazi decrees were issued that eventually outlawed the Jews completely, depriving them of their rights as human beings</a:t>
            </a:r>
            <a:r>
              <a:rPr lang="en-US" altLang="en-US" dirty="0" smtClean="0"/>
              <a:t>.</a:t>
            </a:r>
          </a:p>
          <a:p>
            <a:endParaRPr lang="en-US" altLang="en-US" dirty="0"/>
          </a:p>
          <a:p>
            <a:r>
              <a:rPr lang="en-US" altLang="en-US" dirty="0" smtClean="0"/>
              <a:t>8 (10) stages of genocide???</a:t>
            </a:r>
          </a:p>
          <a:p>
            <a:pPr lvl="1"/>
            <a:r>
              <a:rPr lang="en-US" altLang="en-US" dirty="0" smtClean="0"/>
              <a:t>Classification</a:t>
            </a:r>
          </a:p>
          <a:p>
            <a:pPr lvl="1"/>
            <a:r>
              <a:rPr lang="en-US" altLang="en-US" dirty="0" smtClean="0"/>
              <a:t>Dehumanization</a:t>
            </a:r>
          </a:p>
          <a:p>
            <a:pPr lvl="1"/>
            <a:r>
              <a:rPr lang="en-US" altLang="en-US" dirty="0" smtClean="0"/>
              <a:t>Polarization</a:t>
            </a:r>
            <a:endParaRPr lang="en-US" altLang="en-US" dirty="0"/>
          </a:p>
        </p:txBody>
      </p:sp>
    </p:spTree>
    <p:extLst>
      <p:ext uri="{BB962C8B-B14F-4D97-AF65-F5344CB8AC3E}">
        <p14:creationId xmlns:p14="http://schemas.microsoft.com/office/powerpoint/2010/main" val="162980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Themes of the Nuremberg Laws</a:t>
            </a:r>
          </a:p>
        </p:txBody>
      </p:sp>
      <p:sp>
        <p:nvSpPr>
          <p:cNvPr id="10243" name="Rectangle 3"/>
          <p:cNvSpPr>
            <a:spLocks noGrp="1" noChangeArrowheads="1"/>
          </p:cNvSpPr>
          <p:nvPr>
            <p:ph type="body" idx="1"/>
          </p:nvPr>
        </p:nvSpPr>
        <p:spPr>
          <a:xfrm>
            <a:off x="0" y="1600200"/>
            <a:ext cx="8686800" cy="4525963"/>
          </a:xfrm>
        </p:spPr>
        <p:txBody>
          <a:bodyPr>
            <a:normAutofit/>
          </a:bodyPr>
          <a:lstStyle/>
          <a:p>
            <a:r>
              <a:rPr lang="en-US" altLang="en-US" sz="3600" dirty="0"/>
              <a:t>Theme 1:  Definition of who is a Jew</a:t>
            </a:r>
          </a:p>
          <a:p>
            <a:pPr lvl="1"/>
            <a:r>
              <a:rPr lang="en-US" altLang="en-US" sz="3200" dirty="0"/>
              <a:t>A full Jew is anyone with three Jewish Grandparents</a:t>
            </a:r>
          </a:p>
          <a:p>
            <a:pPr lvl="1"/>
            <a:r>
              <a:rPr lang="en-US" altLang="en-US" sz="3200" dirty="0"/>
              <a:t>First Class </a:t>
            </a:r>
            <a:r>
              <a:rPr lang="en-US" altLang="en-US" sz="3200" dirty="0" smtClean="0"/>
              <a:t>Mischlinge (“mixed race”)- </a:t>
            </a:r>
            <a:r>
              <a:rPr lang="en-US" altLang="en-US" sz="3200" dirty="0"/>
              <a:t>two Jewish Grandparents but did not practice </a:t>
            </a:r>
            <a:r>
              <a:rPr lang="en-US" altLang="en-US" sz="3200" dirty="0" err="1"/>
              <a:t>Judiasm</a:t>
            </a:r>
            <a:r>
              <a:rPr lang="en-US" altLang="en-US" sz="3200" dirty="0"/>
              <a:t> or have a Jewish spouse</a:t>
            </a:r>
          </a:p>
          <a:p>
            <a:pPr lvl="1"/>
            <a:r>
              <a:rPr lang="en-US" altLang="en-US" sz="3200" dirty="0"/>
              <a:t>Second Class Mischlinge- one Jewish Grandparent</a:t>
            </a:r>
          </a:p>
        </p:txBody>
      </p:sp>
    </p:spTree>
    <p:extLst>
      <p:ext uri="{BB962C8B-B14F-4D97-AF65-F5344CB8AC3E}">
        <p14:creationId xmlns:p14="http://schemas.microsoft.com/office/powerpoint/2010/main" val="869703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Themes of the Nuremberg Laws</a:t>
            </a:r>
          </a:p>
        </p:txBody>
      </p:sp>
      <p:sp>
        <p:nvSpPr>
          <p:cNvPr id="12291" name="Rectangle 3"/>
          <p:cNvSpPr>
            <a:spLocks noGrp="1" noChangeArrowheads="1"/>
          </p:cNvSpPr>
          <p:nvPr>
            <p:ph type="body" idx="1"/>
          </p:nvPr>
        </p:nvSpPr>
        <p:spPr>
          <a:xfrm>
            <a:off x="0" y="1600200"/>
            <a:ext cx="9144000" cy="4525963"/>
          </a:xfrm>
        </p:spPr>
        <p:txBody>
          <a:bodyPr>
            <a:normAutofit fontScale="85000" lnSpcReduction="10000"/>
          </a:bodyPr>
          <a:lstStyle/>
          <a:p>
            <a:r>
              <a:rPr lang="en-US" altLang="en-US" sz="4400" dirty="0"/>
              <a:t>Theme 1:  Defining who is a Jew</a:t>
            </a:r>
          </a:p>
          <a:p>
            <a:pPr lvl="1"/>
            <a:r>
              <a:rPr lang="en-US" altLang="en-US" sz="4000" b="1" i="1" u="sng" dirty="0"/>
              <a:t>Seven</a:t>
            </a:r>
            <a:r>
              <a:rPr lang="en-US" altLang="en-US" sz="4000" dirty="0"/>
              <a:t> documents were required to prove German descent</a:t>
            </a:r>
          </a:p>
          <a:p>
            <a:pPr lvl="2"/>
            <a:r>
              <a:rPr lang="en-US" altLang="en-US" sz="3600" dirty="0"/>
              <a:t>Your birth or baptismal certificate, certificates for both parents, and certificates for all four grandparents</a:t>
            </a:r>
            <a:r>
              <a:rPr lang="en-US" altLang="en-US" sz="3600" dirty="0" smtClean="0"/>
              <a:t>.</a:t>
            </a:r>
            <a:endParaRPr lang="en-US" altLang="en-US" sz="4000" dirty="0" smtClean="0"/>
          </a:p>
          <a:p>
            <a:r>
              <a:rPr lang="en-US" altLang="en-US" sz="4400" dirty="0" smtClean="0"/>
              <a:t>Why would this be important?  It doesn’t bar anyone from “proving” anything does it?</a:t>
            </a:r>
            <a:endParaRPr lang="en-US" altLang="en-US" sz="4400" dirty="0" smtClean="0"/>
          </a:p>
        </p:txBody>
      </p:sp>
    </p:spTree>
    <p:extLst>
      <p:ext uri="{BB962C8B-B14F-4D97-AF65-F5344CB8AC3E}">
        <p14:creationId xmlns:p14="http://schemas.microsoft.com/office/powerpoint/2010/main" val="2084793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41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4419600" y="34925"/>
            <a:ext cx="4724400" cy="6823075"/>
          </a:xfrm>
        </p:spPr>
        <p:txBody>
          <a:bodyPr>
            <a:normAutofit/>
          </a:bodyPr>
          <a:lstStyle/>
          <a:p>
            <a:pPr>
              <a:defRPr/>
            </a:pPr>
            <a:r>
              <a:rPr lang="en-US" dirty="0" smtClean="0"/>
              <a:t>Powerful &amp; Continuing Nationalism</a:t>
            </a:r>
          </a:p>
          <a:p>
            <a:pPr>
              <a:defRPr/>
            </a:pPr>
            <a:r>
              <a:rPr lang="en-US" dirty="0" smtClean="0"/>
              <a:t>Disdain for Human Rights</a:t>
            </a:r>
          </a:p>
          <a:p>
            <a:pPr>
              <a:defRPr/>
            </a:pPr>
            <a:r>
              <a:rPr lang="en-US" dirty="0" smtClean="0"/>
              <a:t>Identification of Enemies/Scapegoats (as a Unifying Cause)</a:t>
            </a:r>
          </a:p>
          <a:p>
            <a:pPr>
              <a:defRPr/>
            </a:pPr>
            <a:r>
              <a:rPr lang="en-US" dirty="0" smtClean="0"/>
              <a:t>Supremacy of the Military</a:t>
            </a:r>
          </a:p>
          <a:p>
            <a:pPr>
              <a:defRPr/>
            </a:pPr>
            <a:r>
              <a:rPr lang="en-US" dirty="0" smtClean="0"/>
              <a:t>Rampant Sexism</a:t>
            </a:r>
          </a:p>
          <a:p>
            <a:pPr>
              <a:defRPr/>
            </a:pPr>
            <a:r>
              <a:rPr lang="en-US" dirty="0" smtClean="0"/>
              <a:t>Controlled Mass Media</a:t>
            </a:r>
          </a:p>
          <a:p>
            <a:pPr>
              <a:defRPr/>
            </a:pPr>
            <a:r>
              <a:rPr lang="en-US" dirty="0" smtClean="0"/>
              <a:t>Obsession with National Security</a:t>
            </a:r>
          </a:p>
          <a:p>
            <a:pPr>
              <a:defRPr/>
            </a:pPr>
            <a:endParaRPr lang="en-US" dirty="0"/>
          </a:p>
        </p:txBody>
      </p:sp>
    </p:spTree>
    <p:extLst>
      <p:ext uri="{BB962C8B-B14F-4D97-AF65-F5344CB8AC3E}">
        <p14:creationId xmlns:p14="http://schemas.microsoft.com/office/powerpoint/2010/main" val="2252030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The Nuremberg Laws</a:t>
            </a:r>
          </a:p>
        </p:txBody>
      </p:sp>
      <p:sp>
        <p:nvSpPr>
          <p:cNvPr id="14339" name="Rectangle 3"/>
          <p:cNvSpPr>
            <a:spLocks noGrp="1" noChangeArrowheads="1"/>
          </p:cNvSpPr>
          <p:nvPr>
            <p:ph type="body" idx="1"/>
          </p:nvPr>
        </p:nvSpPr>
        <p:spPr/>
        <p:txBody>
          <a:bodyPr>
            <a:normAutofit/>
          </a:bodyPr>
          <a:lstStyle/>
          <a:p>
            <a:r>
              <a:rPr lang="en-US" altLang="en-US" sz="4400" dirty="0"/>
              <a:t>Theme 2:  Stripping Jews of Rights of Full </a:t>
            </a:r>
            <a:r>
              <a:rPr lang="en-US" altLang="en-US" sz="4400" dirty="0" smtClean="0"/>
              <a:t>Citizenship</a:t>
            </a:r>
          </a:p>
          <a:p>
            <a:endParaRPr lang="en-US" altLang="en-US" sz="4400" dirty="0"/>
          </a:p>
          <a:p>
            <a:r>
              <a:rPr lang="en-US" altLang="en-US" sz="4400" dirty="0" smtClean="0"/>
              <a:t>What really constitutes a “citizen?” (II.1)</a:t>
            </a:r>
            <a:endParaRPr lang="en-US" altLang="en-US" sz="4400" dirty="0"/>
          </a:p>
        </p:txBody>
      </p:sp>
    </p:spTree>
    <p:extLst>
      <p:ext uri="{BB962C8B-B14F-4D97-AF65-F5344CB8AC3E}">
        <p14:creationId xmlns:p14="http://schemas.microsoft.com/office/powerpoint/2010/main" val="3728616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The Nuremberg Laws</a:t>
            </a:r>
          </a:p>
        </p:txBody>
      </p:sp>
      <p:sp>
        <p:nvSpPr>
          <p:cNvPr id="16387" name="Rectangle 3"/>
          <p:cNvSpPr>
            <a:spLocks noGrp="1" noChangeArrowheads="1"/>
          </p:cNvSpPr>
          <p:nvPr>
            <p:ph type="body" idx="1"/>
          </p:nvPr>
        </p:nvSpPr>
        <p:spPr/>
        <p:txBody>
          <a:bodyPr/>
          <a:lstStyle/>
          <a:p>
            <a:r>
              <a:rPr lang="en-US" altLang="en-US" sz="4400" dirty="0"/>
              <a:t>Theme 3:  Racial Purity</a:t>
            </a:r>
          </a:p>
          <a:p>
            <a:pPr lvl="1"/>
            <a:r>
              <a:rPr lang="en-US" altLang="en-US" sz="4000" dirty="0"/>
              <a:t>Prevent intermarriages and extramarital relationships between Jews and non-Jews.</a:t>
            </a:r>
          </a:p>
          <a:p>
            <a:pPr lvl="1"/>
            <a:r>
              <a:rPr lang="en-US" altLang="en-US" sz="4000" dirty="0"/>
              <a:t>Jews could not hire female help under the age of 45</a:t>
            </a:r>
          </a:p>
          <a:p>
            <a:pPr lvl="1"/>
            <a:endParaRPr lang="en-US" altLang="en-US" dirty="0"/>
          </a:p>
        </p:txBody>
      </p:sp>
    </p:spTree>
    <p:extLst>
      <p:ext uri="{BB962C8B-B14F-4D97-AF65-F5344CB8AC3E}">
        <p14:creationId xmlns:p14="http://schemas.microsoft.com/office/powerpoint/2010/main" val="2407925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The Nuremberg Laws</a:t>
            </a:r>
          </a:p>
        </p:txBody>
      </p:sp>
      <p:sp>
        <p:nvSpPr>
          <p:cNvPr id="18435" name="Rectangle 3"/>
          <p:cNvSpPr>
            <a:spLocks noGrp="1" noChangeArrowheads="1"/>
          </p:cNvSpPr>
          <p:nvPr>
            <p:ph type="body" idx="1"/>
          </p:nvPr>
        </p:nvSpPr>
        <p:spPr/>
        <p:txBody>
          <a:bodyPr/>
          <a:lstStyle/>
          <a:p>
            <a:r>
              <a:rPr lang="en-US" altLang="en-US"/>
              <a:t>Theme 4:  Deprivation of Income Capacity</a:t>
            </a:r>
          </a:p>
        </p:txBody>
      </p:sp>
    </p:spTree>
    <p:extLst>
      <p:ext uri="{BB962C8B-B14F-4D97-AF65-F5344CB8AC3E}">
        <p14:creationId xmlns:p14="http://schemas.microsoft.com/office/powerpoint/2010/main" val="2303412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The Nuremberg Laws</a:t>
            </a:r>
          </a:p>
        </p:txBody>
      </p:sp>
      <p:sp>
        <p:nvSpPr>
          <p:cNvPr id="20483" name="Rectangle 3"/>
          <p:cNvSpPr>
            <a:spLocks noGrp="1" noChangeArrowheads="1"/>
          </p:cNvSpPr>
          <p:nvPr>
            <p:ph type="body" idx="1"/>
          </p:nvPr>
        </p:nvSpPr>
        <p:spPr/>
        <p:txBody>
          <a:bodyPr/>
          <a:lstStyle/>
          <a:p>
            <a:r>
              <a:rPr lang="en-US" altLang="en-US"/>
              <a:t>Theme 5:  Taking Property</a:t>
            </a:r>
          </a:p>
          <a:p>
            <a:pPr lvl="1"/>
            <a:r>
              <a:rPr lang="en-US" altLang="en-US"/>
              <a:t>Jews are forced to register their assets</a:t>
            </a:r>
          </a:p>
          <a:p>
            <a:pPr lvl="1"/>
            <a:r>
              <a:rPr lang="en-US" altLang="en-US"/>
              <a:t>Forced selling or “Aryanization” of property</a:t>
            </a:r>
          </a:p>
        </p:txBody>
      </p:sp>
    </p:spTree>
    <p:extLst>
      <p:ext uri="{BB962C8B-B14F-4D97-AF65-F5344CB8AC3E}">
        <p14:creationId xmlns:p14="http://schemas.microsoft.com/office/powerpoint/2010/main" val="1205968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The Nuremberg Laws</a:t>
            </a:r>
          </a:p>
        </p:txBody>
      </p:sp>
      <p:sp>
        <p:nvSpPr>
          <p:cNvPr id="22531" name="Rectangle 3"/>
          <p:cNvSpPr>
            <a:spLocks noGrp="1" noChangeArrowheads="1"/>
          </p:cNvSpPr>
          <p:nvPr>
            <p:ph type="body" idx="1"/>
          </p:nvPr>
        </p:nvSpPr>
        <p:spPr/>
        <p:txBody>
          <a:bodyPr/>
          <a:lstStyle/>
          <a:p>
            <a:r>
              <a:rPr lang="en-US" altLang="en-US"/>
              <a:t>Theme 6:  Exclusion from Educational Opportunities</a:t>
            </a:r>
          </a:p>
        </p:txBody>
      </p:sp>
    </p:spTree>
    <p:extLst>
      <p:ext uri="{BB962C8B-B14F-4D97-AF65-F5344CB8AC3E}">
        <p14:creationId xmlns:p14="http://schemas.microsoft.com/office/powerpoint/2010/main" val="220605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The Nuremberg Laws</a:t>
            </a:r>
          </a:p>
        </p:txBody>
      </p:sp>
      <p:sp>
        <p:nvSpPr>
          <p:cNvPr id="24579" name="Rectangle 3"/>
          <p:cNvSpPr>
            <a:spLocks noGrp="1" noChangeArrowheads="1"/>
          </p:cNvSpPr>
          <p:nvPr>
            <p:ph type="body" idx="1"/>
          </p:nvPr>
        </p:nvSpPr>
        <p:spPr/>
        <p:txBody>
          <a:bodyPr/>
          <a:lstStyle/>
          <a:p>
            <a:r>
              <a:rPr lang="en-US" altLang="en-US"/>
              <a:t>Theme 7:  Branding- force Jews to proclaim to the world they are Jewish</a:t>
            </a:r>
          </a:p>
          <a:p>
            <a:pPr lvl="1"/>
            <a:r>
              <a:rPr lang="en-US" altLang="en-US"/>
              <a:t>Adopt the middle names of Sarah and Israel</a:t>
            </a:r>
          </a:p>
          <a:p>
            <a:pPr lvl="1"/>
            <a:r>
              <a:rPr lang="en-US" altLang="en-US"/>
              <a:t>Have to carry identity papers that are stamped with a J</a:t>
            </a:r>
          </a:p>
          <a:p>
            <a:pPr lvl="1"/>
            <a:r>
              <a:rPr lang="en-US" altLang="en-US"/>
              <a:t>Yellow star- Must be sewn on the left side of all garmets</a:t>
            </a:r>
          </a:p>
        </p:txBody>
      </p:sp>
    </p:spTree>
    <p:extLst>
      <p:ext uri="{BB962C8B-B14F-4D97-AF65-F5344CB8AC3E}">
        <p14:creationId xmlns:p14="http://schemas.microsoft.com/office/powerpoint/2010/main" val="1048362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The Nuremberg Laws</a:t>
            </a:r>
          </a:p>
        </p:txBody>
      </p:sp>
      <p:sp>
        <p:nvSpPr>
          <p:cNvPr id="26627" name="Rectangle 3"/>
          <p:cNvSpPr>
            <a:spLocks noGrp="1" noChangeArrowheads="1"/>
          </p:cNvSpPr>
          <p:nvPr>
            <p:ph type="body" idx="1"/>
          </p:nvPr>
        </p:nvSpPr>
        <p:spPr/>
        <p:txBody>
          <a:bodyPr/>
          <a:lstStyle/>
          <a:p>
            <a:r>
              <a:rPr lang="en-US" altLang="en-US"/>
              <a:t>Why must this be done legally instead of by custom?</a:t>
            </a:r>
          </a:p>
          <a:p>
            <a:r>
              <a:rPr lang="en-US" altLang="en-US"/>
              <a:t>Law is neutral- it depends on whose hands it falls into that determines if it is good or bad.</a:t>
            </a:r>
          </a:p>
          <a:p>
            <a:r>
              <a:rPr lang="en-US" altLang="en-US"/>
              <a:t>“not all that is legal, is moral”</a:t>
            </a:r>
          </a:p>
        </p:txBody>
      </p:sp>
    </p:spTree>
    <p:extLst>
      <p:ext uri="{BB962C8B-B14F-4D97-AF65-F5344CB8AC3E}">
        <p14:creationId xmlns:p14="http://schemas.microsoft.com/office/powerpoint/2010/main" val="61618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4000" dirty="0" smtClean="0"/>
              <a:t>Der </a:t>
            </a:r>
            <a:r>
              <a:rPr lang="en-US" altLang="en-US" sz="4000" dirty="0" err="1" smtClean="0"/>
              <a:t>Giftpilz</a:t>
            </a:r>
            <a:r>
              <a:rPr lang="en-US" altLang="en-US" sz="4000" dirty="0" smtClean="0"/>
              <a:t>:  “The Poisonous Mushroom”</a:t>
            </a:r>
          </a:p>
        </p:txBody>
      </p:sp>
      <p:pic>
        <p:nvPicPr>
          <p:cNvPr id="1026" name="Picture 2" descr="Image result for der giftpil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4424"/>
            <a:ext cx="3841276" cy="5514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9876" y="1295400"/>
            <a:ext cx="5074124" cy="5324535"/>
          </a:xfrm>
          <a:prstGeom prst="rect">
            <a:avLst/>
          </a:prstGeom>
          <a:noFill/>
        </p:spPr>
        <p:txBody>
          <a:bodyPr wrap="square" rtlCol="0">
            <a:spAutoFit/>
          </a:bodyPr>
          <a:lstStyle/>
          <a:p>
            <a:r>
              <a:rPr lang="en-US" sz="2000" dirty="0" smtClean="0"/>
              <a:t>First published in 1938 as a children’s book.</a:t>
            </a:r>
          </a:p>
          <a:p>
            <a:endParaRPr lang="en-US" sz="2000" dirty="0"/>
          </a:p>
          <a:p>
            <a:r>
              <a:rPr lang="en-US" sz="2000" dirty="0" smtClean="0"/>
              <a:t>To be fair, not all within the Nazi party thought highly of the work…</a:t>
            </a:r>
          </a:p>
          <a:p>
            <a:endParaRPr lang="en-US" sz="2000" dirty="0"/>
          </a:p>
          <a:p>
            <a:r>
              <a:rPr lang="en-US" sz="2000" dirty="0"/>
              <a:t>Propaganda Minister Joseph Goebbels did not think a lot of the book. In his diary entry for 29 May 1938 he writes: “</a:t>
            </a:r>
            <a:r>
              <a:rPr lang="en-US" sz="2000" dirty="0" err="1"/>
              <a:t>Streicher</a:t>
            </a:r>
            <a:r>
              <a:rPr lang="en-US" sz="2000" dirty="0"/>
              <a:t> has published a new children’s book. Terrible stuff. Why does the </a:t>
            </a:r>
            <a:r>
              <a:rPr lang="en-US" sz="2000" i="1" dirty="0"/>
              <a:t>Führer</a:t>
            </a:r>
            <a:r>
              <a:rPr lang="en-US" sz="2000" dirty="0"/>
              <a:t> put up with it</a:t>
            </a:r>
            <a:r>
              <a:rPr lang="en-US" sz="2000" dirty="0" smtClean="0"/>
              <a:t>?”</a:t>
            </a:r>
          </a:p>
          <a:p>
            <a:endParaRPr lang="en-US" sz="2000" dirty="0"/>
          </a:p>
          <a:p>
            <a:r>
              <a:rPr lang="en-US" sz="2000" dirty="0" smtClean="0"/>
              <a:t>In your groups:  each of you read one of the selected sections…follow a similar pattern we looked at last night.</a:t>
            </a:r>
          </a:p>
          <a:p>
            <a:pPr marL="800100" lvl="1" indent="-342900">
              <a:buFont typeface="Arial" panose="020B0604020202020204" pitchFamily="34" charset="0"/>
              <a:buChar char="•"/>
            </a:pPr>
            <a:r>
              <a:rPr lang="en-US" sz="2000" dirty="0" smtClean="0"/>
              <a:t>Context of the story—the meaning</a:t>
            </a:r>
          </a:p>
          <a:p>
            <a:pPr marL="800100" lvl="1" indent="-342900">
              <a:buFont typeface="Arial" panose="020B0604020202020204" pitchFamily="34" charset="0"/>
              <a:buChar char="•"/>
            </a:pPr>
            <a:r>
              <a:rPr lang="en-US" sz="2000" dirty="0" smtClean="0"/>
              <a:t>What’s the purpose?</a:t>
            </a:r>
          </a:p>
          <a:p>
            <a:pPr marL="800100" lvl="1" indent="-342900">
              <a:buFont typeface="Arial" panose="020B0604020202020204" pitchFamily="34" charset="0"/>
              <a:buChar char="•"/>
            </a:pPr>
            <a:r>
              <a:rPr lang="en-US" sz="2000" dirty="0" smtClean="0"/>
              <a:t>What deeper questions do you have?</a:t>
            </a:r>
          </a:p>
        </p:txBody>
      </p:sp>
    </p:spTree>
    <p:extLst>
      <p:ext uri="{BB962C8B-B14F-4D97-AF65-F5344CB8AC3E}">
        <p14:creationId xmlns:p14="http://schemas.microsoft.com/office/powerpoint/2010/main" val="3789953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Modern Anti Semitism</a:t>
            </a:r>
          </a:p>
        </p:txBody>
      </p:sp>
      <p:sp>
        <p:nvSpPr>
          <p:cNvPr id="9219" name="Rectangle 3"/>
          <p:cNvSpPr>
            <a:spLocks noGrp="1" noChangeArrowheads="1"/>
          </p:cNvSpPr>
          <p:nvPr>
            <p:ph type="body" idx="1"/>
          </p:nvPr>
        </p:nvSpPr>
        <p:spPr/>
        <p:txBody>
          <a:bodyPr/>
          <a:lstStyle/>
          <a:p>
            <a:pPr eaLnBrk="1" hangingPunct="1"/>
            <a:r>
              <a:rPr lang="en-US" altLang="en-US" dirty="0" smtClean="0"/>
              <a:t>With the Enlightenment Jews were no longer seen as outsiders</a:t>
            </a:r>
          </a:p>
          <a:p>
            <a:pPr eaLnBrk="1" hangingPunct="1"/>
            <a:r>
              <a:rPr lang="en-US" altLang="en-US" dirty="0" smtClean="0"/>
              <a:t>Dreyfus Affair in France</a:t>
            </a:r>
          </a:p>
          <a:p>
            <a:pPr eaLnBrk="1" hangingPunct="1"/>
            <a:r>
              <a:rPr lang="en-US" altLang="en-US" dirty="0" smtClean="0"/>
              <a:t>Social Darwinism</a:t>
            </a:r>
          </a:p>
          <a:p>
            <a:pPr eaLnBrk="1" hangingPunct="1"/>
            <a:r>
              <a:rPr lang="en-US" altLang="en-US" dirty="0" smtClean="0"/>
              <a:t>Pogroms in Russia</a:t>
            </a:r>
          </a:p>
          <a:p>
            <a:pPr eaLnBrk="1" hangingPunct="1"/>
            <a:r>
              <a:rPr lang="en-US" altLang="en-US" dirty="0" smtClean="0"/>
              <a:t>Zionism</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014375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4441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4419600" y="34925"/>
            <a:ext cx="4724400" cy="6823075"/>
          </a:xfrm>
        </p:spPr>
        <p:txBody>
          <a:bodyPr>
            <a:normAutofit lnSpcReduction="10000"/>
          </a:bodyPr>
          <a:lstStyle/>
          <a:p>
            <a:pPr>
              <a:defRPr/>
            </a:pPr>
            <a:r>
              <a:rPr lang="en-US" dirty="0" smtClean="0"/>
              <a:t>Religion &amp; Government are intertwined</a:t>
            </a:r>
          </a:p>
          <a:p>
            <a:pPr>
              <a:defRPr/>
            </a:pPr>
            <a:r>
              <a:rPr lang="en-US" dirty="0" smtClean="0"/>
              <a:t>Corporate Power is protected</a:t>
            </a:r>
          </a:p>
          <a:p>
            <a:pPr>
              <a:defRPr/>
            </a:pPr>
            <a:r>
              <a:rPr lang="en-US" dirty="0" smtClean="0"/>
              <a:t>Labor Power is suppressed</a:t>
            </a:r>
          </a:p>
          <a:p>
            <a:pPr>
              <a:defRPr/>
            </a:pPr>
            <a:r>
              <a:rPr lang="en-US" dirty="0" smtClean="0"/>
              <a:t>Disdain for Intellectuals &amp; the Arts</a:t>
            </a:r>
          </a:p>
          <a:p>
            <a:pPr>
              <a:defRPr/>
            </a:pPr>
            <a:r>
              <a:rPr lang="en-US" dirty="0" smtClean="0"/>
              <a:t>Obsession with Crime &amp; Punishment</a:t>
            </a:r>
          </a:p>
          <a:p>
            <a:pPr>
              <a:defRPr/>
            </a:pPr>
            <a:r>
              <a:rPr lang="en-US" dirty="0" smtClean="0"/>
              <a:t>Rampant Cronyism &amp; Corruption</a:t>
            </a:r>
          </a:p>
          <a:p>
            <a:pPr>
              <a:defRPr/>
            </a:pPr>
            <a:r>
              <a:rPr lang="en-US" dirty="0" smtClean="0"/>
              <a:t>Fraudulent Elections</a:t>
            </a:r>
          </a:p>
          <a:p>
            <a:pPr>
              <a:defRPr/>
            </a:pPr>
            <a:endParaRPr lang="en-US" dirty="0"/>
          </a:p>
        </p:txBody>
      </p:sp>
    </p:spTree>
    <p:extLst>
      <p:ext uri="{BB962C8B-B14F-4D97-AF65-F5344CB8AC3E}">
        <p14:creationId xmlns:p14="http://schemas.microsoft.com/office/powerpoint/2010/main" val="1786361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altLang="en-US" sz="4000" dirty="0" smtClean="0"/>
              <a:t>What questions do we have thus far?</a:t>
            </a:r>
            <a:br>
              <a:rPr lang="en-US" altLang="en-US" sz="4000" dirty="0" smtClean="0"/>
            </a:br>
            <a:endParaRPr lang="en-US" altLang="en-US" sz="4000" dirty="0" smtClean="0"/>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416054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The History of Anti-Semitism</a:t>
            </a:r>
          </a:p>
        </p:txBody>
      </p:sp>
      <p:sp>
        <p:nvSpPr>
          <p:cNvPr id="4099" name="Rectangle 3"/>
          <p:cNvSpPr>
            <a:spLocks noGrp="1" noChangeArrowheads="1"/>
          </p:cNvSpPr>
          <p:nvPr>
            <p:ph type="body" idx="1"/>
          </p:nvPr>
        </p:nvSpPr>
        <p:spPr>
          <a:xfrm>
            <a:off x="0" y="1600200"/>
            <a:ext cx="9144000" cy="4525963"/>
          </a:xfrm>
        </p:spPr>
        <p:txBody>
          <a:bodyPr>
            <a:normAutofit/>
          </a:bodyPr>
          <a:lstStyle/>
          <a:p>
            <a:pPr eaLnBrk="1" hangingPunct="1"/>
            <a:r>
              <a:rPr lang="en-US" altLang="en-US" sz="4400" dirty="0" smtClean="0"/>
              <a:t>The history of Anti-Semitism can be broken into 3 main periods of history:</a:t>
            </a:r>
          </a:p>
          <a:p>
            <a:pPr lvl="1"/>
            <a:r>
              <a:rPr lang="en-US" altLang="en-US" sz="4000" dirty="0" smtClean="0"/>
              <a:t> Ancient/Roman times</a:t>
            </a:r>
          </a:p>
          <a:p>
            <a:pPr lvl="1"/>
            <a:r>
              <a:rPr lang="en-US" altLang="en-US" sz="4000" dirty="0" smtClean="0"/>
              <a:t>Christian/Medieval period</a:t>
            </a:r>
          </a:p>
          <a:p>
            <a:pPr lvl="1"/>
            <a:r>
              <a:rPr lang="en-US" altLang="en-US" sz="4000" dirty="0" smtClean="0"/>
              <a:t>Modern Anti-Semitism</a:t>
            </a:r>
          </a:p>
        </p:txBody>
      </p:sp>
    </p:spTree>
    <p:extLst>
      <p:ext uri="{BB962C8B-B14F-4D97-AF65-F5344CB8AC3E}">
        <p14:creationId xmlns:p14="http://schemas.microsoft.com/office/powerpoint/2010/main" val="318980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altLang="en-US" sz="4000" dirty="0" smtClean="0"/>
              <a:t>Why have people always hated the Jews as a group?  Several potential “reasons”…</a:t>
            </a:r>
          </a:p>
        </p:txBody>
      </p:sp>
      <p:sp>
        <p:nvSpPr>
          <p:cNvPr id="5123" name="Rectangle 3"/>
          <p:cNvSpPr>
            <a:spLocks noGrp="1" noChangeArrowheads="1"/>
          </p:cNvSpPr>
          <p:nvPr>
            <p:ph type="body" idx="1"/>
          </p:nvPr>
        </p:nvSpPr>
        <p:spPr>
          <a:xfrm>
            <a:off x="457200" y="2209800"/>
            <a:ext cx="8229600" cy="4525963"/>
          </a:xfrm>
        </p:spPr>
        <p:txBody>
          <a:bodyPr>
            <a:normAutofit/>
          </a:bodyPr>
          <a:lstStyle/>
          <a:p>
            <a:pPr eaLnBrk="1" hangingPunct="1"/>
            <a:r>
              <a:rPr lang="en-US" altLang="en-US" sz="4000" dirty="0" smtClean="0"/>
              <a:t>The Jews have always been monotheistic</a:t>
            </a:r>
          </a:p>
          <a:p>
            <a:pPr eaLnBrk="1" hangingPunct="1"/>
            <a:r>
              <a:rPr lang="en-US" altLang="en-US" sz="4000" dirty="0" smtClean="0"/>
              <a:t>The Jews have always lived according to their laws and not mixed with others</a:t>
            </a:r>
          </a:p>
          <a:p>
            <a:pPr eaLnBrk="1" hangingPunct="1"/>
            <a:r>
              <a:rPr lang="en-US" altLang="en-US" sz="4000" dirty="0" smtClean="0"/>
              <a:t>The Jews are blamed for killing Christ</a:t>
            </a:r>
          </a:p>
        </p:txBody>
      </p:sp>
    </p:spTree>
    <p:extLst>
      <p:ext uri="{BB962C8B-B14F-4D97-AF65-F5344CB8AC3E}">
        <p14:creationId xmlns:p14="http://schemas.microsoft.com/office/powerpoint/2010/main" val="112796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Ancient/Roman Times</a:t>
            </a:r>
          </a:p>
        </p:txBody>
      </p:sp>
      <p:sp>
        <p:nvSpPr>
          <p:cNvPr id="6147" name="Rectangle 3"/>
          <p:cNvSpPr>
            <a:spLocks noGrp="1" noChangeArrowheads="1"/>
          </p:cNvSpPr>
          <p:nvPr>
            <p:ph type="body" idx="1"/>
          </p:nvPr>
        </p:nvSpPr>
        <p:spPr/>
        <p:txBody>
          <a:bodyPr/>
          <a:lstStyle/>
          <a:p>
            <a:pPr eaLnBrk="1" hangingPunct="1"/>
            <a:r>
              <a:rPr lang="en-US" altLang="en-US" smtClean="0"/>
              <a:t>Jews were persecuted by the Romans for not accepting their gods</a:t>
            </a:r>
          </a:p>
          <a:p>
            <a:pPr eaLnBrk="1" hangingPunct="1"/>
            <a:r>
              <a:rPr lang="en-US" altLang="en-US" smtClean="0"/>
              <a:t>Jews refused to support the Roman government</a:t>
            </a:r>
          </a:p>
          <a:p>
            <a:pPr eaLnBrk="1" hangingPunct="1"/>
            <a:r>
              <a:rPr lang="en-US" altLang="en-US" smtClean="0"/>
              <a:t>Jews revolted against the Romans</a:t>
            </a:r>
          </a:p>
          <a:p>
            <a:pPr eaLnBrk="1" hangingPunct="1"/>
            <a:r>
              <a:rPr lang="en-US" altLang="en-US" smtClean="0"/>
              <a:t>Rome crushed the rebellion and forced the Jews out of Palestine in 70C.E.</a:t>
            </a:r>
          </a:p>
          <a:p>
            <a:pPr eaLnBrk="1" hangingPunct="1"/>
            <a:endParaRPr lang="en-US" altLang="en-US" smtClean="0"/>
          </a:p>
        </p:txBody>
      </p:sp>
    </p:spTree>
    <p:extLst>
      <p:ext uri="{BB962C8B-B14F-4D97-AF65-F5344CB8AC3E}">
        <p14:creationId xmlns:p14="http://schemas.microsoft.com/office/powerpoint/2010/main" val="159368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altLang="en-US" sz="4000" smtClean="0"/>
              <a:t>Christian/Medieval Era</a:t>
            </a:r>
            <a:br>
              <a:rPr lang="en-US" altLang="en-US" sz="4000" smtClean="0"/>
            </a:br>
            <a:endParaRPr lang="en-US" altLang="en-US" sz="4000" smtClean="0"/>
          </a:p>
        </p:txBody>
      </p:sp>
      <p:sp>
        <p:nvSpPr>
          <p:cNvPr id="7171" name="Rectangle 3"/>
          <p:cNvSpPr>
            <a:spLocks noGrp="1" noChangeArrowheads="1"/>
          </p:cNvSpPr>
          <p:nvPr>
            <p:ph type="body" idx="1"/>
          </p:nvPr>
        </p:nvSpPr>
        <p:spPr>
          <a:xfrm>
            <a:off x="0" y="914400"/>
            <a:ext cx="9144000" cy="5211763"/>
          </a:xfrm>
        </p:spPr>
        <p:txBody>
          <a:bodyPr>
            <a:normAutofit fontScale="92500" lnSpcReduction="20000"/>
          </a:bodyPr>
          <a:lstStyle/>
          <a:p>
            <a:pPr marL="0" indent="0" algn="ctr" eaLnBrk="1" hangingPunct="1">
              <a:buNone/>
            </a:pPr>
            <a:r>
              <a:rPr lang="en-US" altLang="en-US" sz="4400" dirty="0" smtClean="0"/>
              <a:t>Jews were hated by Christians</a:t>
            </a:r>
          </a:p>
          <a:p>
            <a:pPr marL="0" indent="0" algn="ctr" eaLnBrk="1" hangingPunct="1">
              <a:buNone/>
            </a:pPr>
            <a:endParaRPr lang="en-US" altLang="en-US" sz="4400" dirty="0" smtClean="0"/>
          </a:p>
          <a:p>
            <a:pPr eaLnBrk="1" hangingPunct="1"/>
            <a:r>
              <a:rPr lang="en-US" altLang="en-US" sz="4400" dirty="0" smtClean="0"/>
              <a:t>“</a:t>
            </a:r>
            <a:r>
              <a:rPr lang="en-US" altLang="en-US" sz="4400" b="1" u="sng" dirty="0" smtClean="0"/>
              <a:t>Blood Libel</a:t>
            </a:r>
            <a:r>
              <a:rPr lang="en-US" altLang="en-US" sz="4400" dirty="0" smtClean="0"/>
              <a:t>”– using the blood of Christian children during the celebration of Passover</a:t>
            </a:r>
          </a:p>
          <a:p>
            <a:pPr eaLnBrk="1" hangingPunct="1"/>
            <a:r>
              <a:rPr lang="en-US" altLang="en-US" sz="4400" dirty="0" smtClean="0"/>
              <a:t>“</a:t>
            </a:r>
            <a:r>
              <a:rPr lang="en-US" altLang="en-US" sz="4400" b="1" dirty="0" smtClean="0"/>
              <a:t>Host desecration</a:t>
            </a:r>
            <a:r>
              <a:rPr lang="en-US" altLang="en-US" sz="4400" dirty="0" smtClean="0"/>
              <a:t>”—renewing the agony of the Passions</a:t>
            </a:r>
          </a:p>
          <a:p>
            <a:pPr eaLnBrk="1" hangingPunct="1"/>
            <a:r>
              <a:rPr lang="en-US" altLang="en-US" sz="4400" b="1" dirty="0" smtClean="0"/>
              <a:t>Black Death</a:t>
            </a:r>
            <a:r>
              <a:rPr lang="en-US" altLang="en-US" sz="4400" dirty="0" smtClean="0"/>
              <a:t>—some communities remained virtually plague-free</a:t>
            </a:r>
          </a:p>
        </p:txBody>
      </p:sp>
    </p:spTree>
    <p:extLst>
      <p:ext uri="{BB962C8B-B14F-4D97-AF65-F5344CB8AC3E}">
        <p14:creationId xmlns:p14="http://schemas.microsoft.com/office/powerpoint/2010/main" val="351425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4000" smtClean="0"/>
              <a:t>Jews were separated in Christian Society</a:t>
            </a:r>
            <a:br>
              <a:rPr lang="en-US" altLang="en-US" sz="4000" smtClean="0"/>
            </a:br>
            <a:endParaRPr lang="en-US" altLang="en-US" sz="4000" smtClean="0"/>
          </a:p>
        </p:txBody>
      </p:sp>
      <p:sp>
        <p:nvSpPr>
          <p:cNvPr id="8195" name="Rectangle 3"/>
          <p:cNvSpPr>
            <a:spLocks noGrp="1" noChangeArrowheads="1"/>
          </p:cNvSpPr>
          <p:nvPr>
            <p:ph type="body" idx="1"/>
          </p:nvPr>
        </p:nvSpPr>
        <p:spPr/>
        <p:txBody>
          <a:bodyPr/>
          <a:lstStyle/>
          <a:p>
            <a:pPr eaLnBrk="1" hangingPunct="1"/>
            <a:r>
              <a:rPr lang="en-US" altLang="en-US" dirty="0" smtClean="0"/>
              <a:t>Creation of ghettos for the Jews “safety”</a:t>
            </a:r>
          </a:p>
          <a:p>
            <a:pPr eaLnBrk="1" hangingPunct="1"/>
            <a:r>
              <a:rPr lang="en-US" altLang="en-US" dirty="0" smtClean="0"/>
              <a:t>Usury</a:t>
            </a:r>
          </a:p>
          <a:p>
            <a:pPr eaLnBrk="1" hangingPunct="1"/>
            <a:r>
              <a:rPr lang="en-US" altLang="en-US" dirty="0" smtClean="0"/>
              <a:t>Job opportunities were limited for Jews</a:t>
            </a:r>
          </a:p>
          <a:p>
            <a:pPr eaLnBrk="1" hangingPunct="1"/>
            <a:r>
              <a:rPr lang="en-US" altLang="en-US" dirty="0" smtClean="0"/>
              <a:t>The Inquisition– used to root out heresy</a:t>
            </a:r>
          </a:p>
          <a:p>
            <a:pPr eaLnBrk="1" hangingPunct="1"/>
            <a:r>
              <a:rPr lang="en-US" altLang="en-US" dirty="0" smtClean="0"/>
              <a:t>Auto de </a:t>
            </a:r>
            <a:r>
              <a:rPr lang="en-US" altLang="en-US" dirty="0" err="1" smtClean="0"/>
              <a:t>fe</a:t>
            </a:r>
            <a:endParaRPr lang="en-US" altLang="en-US" dirty="0" smtClean="0"/>
          </a:p>
          <a:p>
            <a:pPr eaLnBrk="1" hangingPunct="1"/>
            <a:r>
              <a:rPr lang="en-US" altLang="en-US" dirty="0" err="1" smtClean="0"/>
              <a:t>Conversos</a:t>
            </a:r>
            <a:r>
              <a:rPr lang="en-US" altLang="en-US" dirty="0" smtClean="0"/>
              <a:t> and </a:t>
            </a:r>
            <a:r>
              <a:rPr lang="en-US" altLang="en-US" dirty="0" err="1" smtClean="0"/>
              <a:t>Maranos</a:t>
            </a:r>
            <a:r>
              <a:rPr lang="en-US" altLang="en-US" dirty="0" smtClean="0"/>
              <a:t>—those that professed conversion, but continued to live according to Jewish tradition/religion.</a:t>
            </a:r>
          </a:p>
        </p:txBody>
      </p:sp>
    </p:spTree>
    <p:extLst>
      <p:ext uri="{BB962C8B-B14F-4D97-AF65-F5344CB8AC3E}">
        <p14:creationId xmlns:p14="http://schemas.microsoft.com/office/powerpoint/2010/main" val="2841641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2480</Words>
  <Application>Microsoft Office PowerPoint</Application>
  <PresentationFormat>On-screen Show (4:3)</PresentationFormat>
  <Paragraphs>277</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MS PGothic</vt:lpstr>
      <vt:lpstr>Arial</vt:lpstr>
      <vt:lpstr>Calibri</vt:lpstr>
      <vt:lpstr>Times New Roman</vt:lpstr>
      <vt:lpstr>Tunga</vt:lpstr>
      <vt:lpstr>Wingdings</vt:lpstr>
      <vt:lpstr>Office Theme</vt:lpstr>
      <vt:lpstr>10th World Studies 4.23.18</vt:lpstr>
      <vt:lpstr>PowerPoint Presentation</vt:lpstr>
      <vt:lpstr>PowerPoint Presentation</vt:lpstr>
      <vt:lpstr>What questions do we have thus far? </vt:lpstr>
      <vt:lpstr>The History of Anti-Semitism</vt:lpstr>
      <vt:lpstr>Why have people always hated the Jews as a group?  Several potential “reasons”…</vt:lpstr>
      <vt:lpstr>Ancient/Roman Times</vt:lpstr>
      <vt:lpstr>Christian/Medieval Era </vt:lpstr>
      <vt:lpstr>Jews were separated in Christian Society </vt:lpstr>
      <vt:lpstr>Jews were separated in Christian Society </vt:lpstr>
      <vt:lpstr>The Ghetto </vt:lpstr>
      <vt:lpstr>The Nuremberg Laws</vt:lpstr>
      <vt:lpstr>What Rights Are Most Important To Me?</vt:lpstr>
      <vt:lpstr>The Nuremberg Laws</vt:lpstr>
      <vt:lpstr>The Nuremberg Laws</vt:lpstr>
      <vt:lpstr>PowerPoint Presentation</vt:lpstr>
      <vt:lpstr>The Nuremberg Laws</vt:lpstr>
      <vt:lpstr>Themes of the Nuremberg Laws</vt:lpstr>
      <vt:lpstr>Themes of the Nuremberg Laws</vt:lpstr>
      <vt:lpstr>The Nuremberg Laws</vt:lpstr>
      <vt:lpstr>The Nuremberg Laws</vt:lpstr>
      <vt:lpstr>The Nuremberg Laws</vt:lpstr>
      <vt:lpstr>The Nuremberg Laws</vt:lpstr>
      <vt:lpstr>The Nuremberg Laws</vt:lpstr>
      <vt:lpstr>The Nuremberg Laws</vt:lpstr>
      <vt:lpstr>The Nuremberg Laws</vt:lpstr>
      <vt:lpstr>Der Giftpilz:  “The Poisonous Mushroom”</vt:lpstr>
      <vt:lpstr>Modern Anti Semitism</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World Studies 4.5.17</dc:title>
  <dc:creator>Steen, Matthew    SHS - Staff</dc:creator>
  <cp:lastModifiedBy>Steen, Matthew    SHS - Staff</cp:lastModifiedBy>
  <cp:revision>29</cp:revision>
  <dcterms:created xsi:type="dcterms:W3CDTF">2017-04-04T19:44:10Z</dcterms:created>
  <dcterms:modified xsi:type="dcterms:W3CDTF">2018-04-23T20:53:26Z</dcterms:modified>
</cp:coreProperties>
</file>