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3" r:id="rId3"/>
    <p:sldId id="262" r:id="rId4"/>
    <p:sldId id="274" r:id="rId5"/>
    <p:sldId id="270" r:id="rId6"/>
    <p:sldId id="271" r:id="rId7"/>
    <p:sldId id="264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BFD6-C236-4C77-A6FB-29B8AA9D20FD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79EFE-1474-4C3E-8173-CAD8FDCD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2E145A3-2885-4AEB-8D56-E470A90D9F9D}" type="slidenum">
              <a:rPr lang="en-US" altLang="en-US" sz="120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en-US" altLang="en-US" sz="120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47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1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7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2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2F45-8D4D-4DD3-A589-171D592D465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bpsych.com/" TargetMode="External"/><Relationship Id="rId2" Type="http://schemas.openxmlformats.org/officeDocument/2006/relationships/hyperlink" Target="http://ibguides.com/psychology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bpsychnote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1143000" y="228600"/>
            <a:ext cx="6443663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IB </a:t>
            </a:r>
            <a:r>
              <a:rPr lang="en-US" altLang="en-US" smtClean="0">
                <a:solidFill>
                  <a:srgbClr val="00B0F0"/>
                </a:solidFill>
                <a:cs typeface="Tunga" pitchFamily="34" charset="0"/>
              </a:rPr>
              <a:t>Psych </a:t>
            </a:r>
            <a:r>
              <a:rPr lang="en-US" altLang="en-US" smtClean="0">
                <a:solidFill>
                  <a:srgbClr val="FF0000"/>
                </a:solidFill>
                <a:cs typeface="Tunga" pitchFamily="34" charset="0"/>
              </a:rPr>
              <a:t>5.3.18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52400" y="1295400"/>
            <a:ext cx="4248150" cy="4648200"/>
          </a:xfrm>
        </p:spPr>
        <p:txBody>
          <a:bodyPr rtlCol="0">
            <a:no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Turn in:</a:t>
            </a:r>
            <a:r>
              <a:rPr lang="en-US" sz="2400" b="1" dirty="0"/>
              <a:t> </a:t>
            </a:r>
          </a:p>
          <a:p>
            <a:pPr marL="514350" indent="-457200" eaLnBrk="1" hangingPunct="1">
              <a:defRPr/>
            </a:pPr>
            <a:r>
              <a:rPr lang="en-US" sz="2800" b="1" dirty="0" smtClean="0"/>
              <a:t>Nothing</a:t>
            </a:r>
          </a:p>
          <a:p>
            <a:pPr marL="514350" indent="-457200" eaLnBrk="1" hangingPunct="1">
              <a:defRPr/>
            </a:pPr>
            <a:endParaRPr lang="en-US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Take out :</a:t>
            </a:r>
            <a:r>
              <a:rPr lang="en-US" sz="2400" b="1" dirty="0"/>
              <a:t> 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Planner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Notes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Note-taking devices</a:t>
            </a:r>
          </a:p>
          <a:p>
            <a:pPr marL="400050" lvl="1" indent="0" eaLnBrk="1" hangingPunct="1">
              <a:buNone/>
              <a:defRPr/>
            </a:pPr>
            <a:endParaRPr lang="en-US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Today’s Learning </a:t>
            </a:r>
            <a:r>
              <a:rPr lang="en-US" sz="2400" b="1" u="sng"/>
              <a:t>Objectives</a:t>
            </a:r>
            <a:r>
              <a:rPr lang="en-US" sz="2400" b="1" u="sng" smtClean="0"/>
              <a:t>:</a:t>
            </a:r>
            <a:endParaRPr lang="en-US" sz="2400" b="1" u="sng" dirty="0"/>
          </a:p>
          <a:p>
            <a:pPr marL="576263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/>
              <a:t>I can prepare in order to be brilliant for the IB Exam</a:t>
            </a:r>
            <a:endParaRPr lang="en-US" sz="1050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219200"/>
            <a:ext cx="4592638" cy="4602163"/>
          </a:xfrm>
        </p:spPr>
        <p:txBody>
          <a:bodyPr rtlCol="0">
            <a:normAutofit fontScale="40000" lnSpcReduction="200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9600" b="1" u="sng" dirty="0"/>
              <a:t>Today’s Agenda:</a:t>
            </a:r>
          </a:p>
          <a:p>
            <a:pPr marL="514350" indent="-457200" eaLnBrk="1" hangingPunct="1">
              <a:defRPr/>
            </a:pPr>
            <a:r>
              <a:rPr lang="en-US" sz="9600" b="1" i="1" dirty="0" smtClean="0"/>
              <a:t>ERQ—The Core:  BLOA, CLOA, SCLOA</a:t>
            </a:r>
            <a:endParaRPr lang="en-US" sz="8400" b="1" i="1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9600" b="1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9600" b="1" u="sng" dirty="0"/>
              <a:t>HW:</a:t>
            </a:r>
            <a:endParaRPr lang="en-US" sz="9600" b="1" dirty="0"/>
          </a:p>
          <a:p>
            <a:pPr marL="514350" indent="-457200" eaLnBrk="1" hangingPunct="1">
              <a:defRPr/>
            </a:pPr>
            <a:r>
              <a:rPr lang="en-US" sz="9600" b="1" dirty="0" smtClean="0"/>
              <a:t>Take care of your business</a:t>
            </a:r>
          </a:p>
          <a:p>
            <a:pPr marL="514350" indent="-457200" eaLnBrk="1" hangingPunct="1">
              <a:defRPr/>
            </a:pPr>
            <a:endParaRPr lang="en-US" sz="9600" b="1" dirty="0" smtClean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7400" b="1" u="sng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7400" b="1" u="sng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4500" b="1" u="sng" dirty="0"/>
          </a:p>
          <a:p>
            <a:pPr marL="457200" lvl="1" indent="0" eaLnBrk="1" hangingPunct="1">
              <a:buFont typeface="Wingdings" pitchFamily="2" charset="2"/>
              <a:buChar char="Ø"/>
              <a:defRPr/>
            </a:pPr>
            <a:endParaRPr lang="en-US" sz="9200" b="1" dirty="0"/>
          </a:p>
        </p:txBody>
      </p:sp>
    </p:spTree>
    <p:extLst>
      <p:ext uri="{BB962C8B-B14F-4D97-AF65-F5344CB8AC3E}">
        <p14:creationId xmlns:p14="http://schemas.microsoft.com/office/powerpoint/2010/main" val="30382936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9344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Lots of websites out there…here’s a couple I suggest beyond thinkib.net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29200"/>
          </a:xfrm>
        </p:spPr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ibguides.com/psychology/home</a:t>
            </a:r>
            <a:endParaRPr lang="en-US" sz="3600" dirty="0" smtClean="0"/>
          </a:p>
          <a:p>
            <a:pPr lvl="1"/>
            <a:r>
              <a:rPr lang="en-US" sz="3200" dirty="0" smtClean="0"/>
              <a:t>A suggested structure is laid out fairly well by this source…</a:t>
            </a:r>
          </a:p>
          <a:p>
            <a:r>
              <a:rPr lang="en-US" sz="3600" dirty="0">
                <a:hlinkClick r:id="rId3"/>
              </a:rPr>
              <a:t>http://ibpsych.com</a:t>
            </a:r>
            <a:r>
              <a:rPr lang="en-US" sz="3600" dirty="0" smtClean="0">
                <a:hlinkClick r:id="rId3"/>
              </a:rPr>
              <a:t>/</a:t>
            </a:r>
            <a:endParaRPr lang="en-US" sz="3600" dirty="0" smtClean="0"/>
          </a:p>
          <a:p>
            <a:pPr lvl="1"/>
            <a:r>
              <a:rPr lang="en-US" sz="3200" dirty="0" smtClean="0"/>
              <a:t>Some useful studies, broken down by Learning Outcome—click on IB Psychology Content </a:t>
            </a:r>
            <a:r>
              <a:rPr lang="en-US" sz="3200" dirty="0" smtClean="0"/>
              <a:t>button</a:t>
            </a:r>
          </a:p>
          <a:p>
            <a:r>
              <a:rPr lang="en-US" sz="3600" dirty="0" smtClean="0">
                <a:hlinkClick r:id="rId4"/>
              </a:rPr>
              <a:t>http://ibpsychnotes.com</a:t>
            </a:r>
            <a:endParaRPr lang="en-US" sz="3600" dirty="0" smtClean="0"/>
          </a:p>
          <a:p>
            <a:pPr lvl="1"/>
            <a:r>
              <a:rPr lang="en-US" sz="3200" dirty="0" smtClean="0"/>
              <a:t>Good linking of studies to learning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99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More Prompts—are you prepared?  What if it were test day???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one cognitive </a:t>
            </a:r>
            <a:r>
              <a:rPr lang="en-US" dirty="0"/>
              <a:t>and biological </a:t>
            </a:r>
            <a:r>
              <a:rPr lang="en-US" dirty="0" smtClean="0"/>
              <a:t>factor in the  interaction of emotion.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the </a:t>
            </a:r>
            <a:r>
              <a:rPr lang="en-US" dirty="0"/>
              <a:t>role of situational and dispositional factors in explaining </a:t>
            </a:r>
            <a:r>
              <a:rPr lang="en-US" dirty="0" smtClean="0"/>
              <a:t>behavior.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the function </a:t>
            </a:r>
            <a:r>
              <a:rPr lang="en-US" dirty="0"/>
              <a:t>of </a:t>
            </a:r>
            <a:r>
              <a:rPr lang="en-US" dirty="0" smtClean="0"/>
              <a:t>one hormone </a:t>
            </a:r>
            <a:r>
              <a:rPr lang="en-US" dirty="0"/>
              <a:t>in human </a:t>
            </a:r>
            <a:r>
              <a:rPr lang="en-US" dirty="0" smtClean="0"/>
              <a:t>behavior.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02386" y="601273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Biological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2386" y="441253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Socio-Cultural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02386" y="265533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Cognitive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02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ERQ Suggestions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what’s vital to the prompt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Command term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Concepts the prompt is asking you to address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Number of “tasks” in the prompt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Outline/Pre-write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No, it’s not a waste of time…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No, you’re not locked into if you have different thoughts along the way…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Yes, it should serve as a way to keep you on track…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9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ERQ Structure Suggestions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Introduction</a:t>
            </a:r>
          </a:p>
          <a:p>
            <a:r>
              <a:rPr lang="en-US" sz="4000" dirty="0" smtClean="0"/>
              <a:t>State </a:t>
            </a:r>
            <a:r>
              <a:rPr lang="en-US" sz="4000" dirty="0"/>
              <a:t>the position with regards to the question.</a:t>
            </a:r>
          </a:p>
          <a:p>
            <a:r>
              <a:rPr lang="en-US" sz="4000" dirty="0"/>
              <a:t>Outline how the question will be answered.</a:t>
            </a:r>
          </a:p>
          <a:p>
            <a:r>
              <a:rPr lang="en-US" sz="4000" dirty="0"/>
              <a:t>Define any important terms.</a:t>
            </a:r>
          </a:p>
        </p:txBody>
      </p:sp>
    </p:spTree>
    <p:extLst>
      <p:ext uri="{BB962C8B-B14F-4D97-AF65-F5344CB8AC3E}">
        <p14:creationId xmlns:p14="http://schemas.microsoft.com/office/powerpoint/2010/main" val="28256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ERQ Structure Suggestions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Supporting Paragraphs</a:t>
            </a:r>
          </a:p>
          <a:p>
            <a:r>
              <a:rPr lang="en-US" sz="4000" dirty="0" smtClean="0"/>
              <a:t>One idea per paragraph…</a:t>
            </a:r>
          </a:p>
          <a:p>
            <a:r>
              <a:rPr lang="en-US" sz="4000" dirty="0" smtClean="0"/>
              <a:t>Topic sentence…use it to guide both you and the reader…</a:t>
            </a:r>
          </a:p>
          <a:p>
            <a:r>
              <a:rPr lang="en-US" sz="4000" dirty="0" smtClean="0"/>
              <a:t>Be sure to link back to the position of the paper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49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SAQ Structure Suggestions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800" b="1" u="sng" dirty="0" smtClean="0"/>
              <a:t>Conclusions</a:t>
            </a:r>
            <a:endParaRPr lang="en-US" sz="4800" b="1" u="sng" dirty="0"/>
          </a:p>
          <a:p>
            <a:pPr marL="571500" indent="-457200"/>
            <a:r>
              <a:rPr lang="en-US" sz="4400" dirty="0" smtClean="0"/>
              <a:t>Keep it brief…not a typical essay conclusion you might be used to…</a:t>
            </a:r>
          </a:p>
          <a:p>
            <a:pPr marL="571500" indent="-457200"/>
            <a:r>
              <a:rPr lang="en-US" sz="4400" dirty="0" smtClean="0"/>
              <a:t>Certainly no new information!</a:t>
            </a:r>
          </a:p>
          <a:p>
            <a:pPr marL="571500" indent="-457200"/>
            <a:r>
              <a:rPr lang="en-US" sz="4400" dirty="0" smtClean="0"/>
              <a:t>State the position &amp; the link of the theory/study</a:t>
            </a:r>
          </a:p>
        </p:txBody>
      </p:sp>
    </p:spTree>
    <p:extLst>
      <p:ext uri="{BB962C8B-B14F-4D97-AF65-F5344CB8AC3E}">
        <p14:creationId xmlns:p14="http://schemas.microsoft.com/office/powerpoint/2010/main" val="10477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0"/>
            <a:ext cx="7543800" cy="1609344"/>
          </a:xfrm>
        </p:spPr>
        <p:txBody>
          <a:bodyPr/>
          <a:lstStyle/>
          <a:p>
            <a:r>
              <a:rPr lang="en-US" b="1" i="1" u="sng" dirty="0" smtClean="0"/>
              <a:t>SAQ Structure Suggestions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800" b="1" u="sng" dirty="0" smtClean="0"/>
              <a:t>Conclusions</a:t>
            </a:r>
            <a:endParaRPr lang="en-US" sz="4800" b="1" u="sng" dirty="0"/>
          </a:p>
          <a:p>
            <a:pPr marL="571500" indent="-457200"/>
            <a:r>
              <a:rPr lang="en-US" sz="4400" dirty="0" smtClean="0"/>
              <a:t>Keep it brief…not a typical essay conclusion you might be used to…</a:t>
            </a:r>
          </a:p>
          <a:p>
            <a:pPr marL="571500" indent="-457200"/>
            <a:r>
              <a:rPr lang="en-US" sz="4400" dirty="0" smtClean="0"/>
              <a:t>Certainly no new information!</a:t>
            </a:r>
          </a:p>
          <a:p>
            <a:pPr marL="571500" indent="-457200"/>
            <a:r>
              <a:rPr lang="en-US" sz="4400" dirty="0" smtClean="0"/>
              <a:t>State the position &amp; the link of the theory/study</a:t>
            </a:r>
          </a:p>
        </p:txBody>
      </p:sp>
    </p:spTree>
    <p:extLst>
      <p:ext uri="{BB962C8B-B14F-4D97-AF65-F5344CB8AC3E}">
        <p14:creationId xmlns:p14="http://schemas.microsoft.com/office/powerpoint/2010/main" val="31053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337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Tunga</vt:lpstr>
      <vt:lpstr>Wingdings</vt:lpstr>
      <vt:lpstr>Office Theme</vt:lpstr>
      <vt:lpstr>IB Psych 5.3.18</vt:lpstr>
      <vt:lpstr>Lots of websites out there…here’s a couple I suggest beyond thinkib.net</vt:lpstr>
      <vt:lpstr>More Prompts—are you prepared?  What if it were test day???</vt:lpstr>
      <vt:lpstr>ERQ Suggestions</vt:lpstr>
      <vt:lpstr>ERQ Structure Suggestions</vt:lpstr>
      <vt:lpstr>ERQ Structure Suggestions</vt:lpstr>
      <vt:lpstr>SAQ Structure Suggestions</vt:lpstr>
      <vt:lpstr>SAQ Structure Suggestions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3.28.17</dc:title>
  <dc:creator>Windows User</dc:creator>
  <cp:lastModifiedBy>Steen, Matthew    SHS - Staff</cp:lastModifiedBy>
  <cp:revision>36</cp:revision>
  <dcterms:created xsi:type="dcterms:W3CDTF">2017-03-29T19:57:31Z</dcterms:created>
  <dcterms:modified xsi:type="dcterms:W3CDTF">2018-05-03T14:57:03Z</dcterms:modified>
</cp:coreProperties>
</file>