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8" r:id="rId3"/>
    <p:sldId id="258" r:id="rId4"/>
    <p:sldId id="267" r:id="rId5"/>
    <p:sldId id="260" r:id="rId6"/>
    <p:sldId id="261" r:id="rId7"/>
    <p:sldId id="262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A01DF-7D63-4C97-B614-1DA9809D5F5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DC0DE-3CF4-4200-AFD4-557B2B6A8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9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839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2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66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3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005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4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21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5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7884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6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244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7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7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20D8BCD-3725-4118-9978-466927D55847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8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2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9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4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9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0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34A3C-8CF3-4FA5-9FDB-B248017D3660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7CE2-EB15-466F-9C9B-ED4E6B48E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IB Psych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9/11/17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152400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>
              <a:buNone/>
              <a:defRPr/>
            </a:pPr>
            <a:r>
              <a:rPr lang="en-US" sz="5800" b="1" u="sng" dirty="0"/>
              <a:t>Turn in:</a:t>
            </a:r>
            <a:r>
              <a:rPr lang="en-US" sz="5800" b="1" dirty="0"/>
              <a:t> 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6000" b="1" dirty="0"/>
              <a:t>Nothing</a:t>
            </a:r>
            <a:endParaRPr lang="en-US" sz="56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60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5800" b="1" dirty="0"/>
          </a:p>
          <a:p>
            <a:pPr marL="0" indent="0">
              <a:buNone/>
              <a:defRPr/>
            </a:pPr>
            <a:r>
              <a:rPr lang="en-US" sz="5800" b="1" u="sng" dirty="0"/>
              <a:t>Take out :</a:t>
            </a:r>
            <a:r>
              <a:rPr lang="en-US" sz="5800" b="1" dirty="0"/>
              <a:t> </a:t>
            </a:r>
          </a:p>
          <a:p>
            <a:pPr marL="273050" indent="-273050">
              <a:buNone/>
              <a:defRPr/>
            </a:pPr>
            <a:endParaRPr lang="en-US" sz="5800" b="1" dirty="0"/>
          </a:p>
          <a:p>
            <a:pPr marL="673100" lvl="1" indent="-273050">
              <a:buFont typeface="Wingdings" pitchFamily="2" charset="2"/>
              <a:buChar char="Ø"/>
              <a:defRPr/>
            </a:pPr>
            <a:r>
              <a:rPr lang="en-US" sz="5800" b="1" i="1" dirty="0"/>
              <a:t>Syllabus</a:t>
            </a:r>
          </a:p>
          <a:p>
            <a:pPr marL="673100" lvl="1" indent="-273050">
              <a:buFont typeface="Wingdings" pitchFamily="2" charset="2"/>
              <a:buChar char="Ø"/>
              <a:defRPr/>
            </a:pPr>
            <a:r>
              <a:rPr lang="en-US" sz="5800" b="1" i="1" dirty="0" smtClean="0"/>
              <a:t>Writing Implement</a:t>
            </a:r>
            <a:endParaRPr lang="en-US" sz="5800" b="1" i="1" dirty="0"/>
          </a:p>
          <a:p>
            <a:pPr marL="673100" lvl="1" indent="-273050">
              <a:buFont typeface="Wingdings" pitchFamily="2" charset="2"/>
              <a:buChar char="Ø"/>
              <a:defRPr/>
            </a:pPr>
            <a:endParaRPr lang="en-US" sz="5800" b="1" dirty="0"/>
          </a:p>
          <a:p>
            <a:pPr marL="0" indent="0">
              <a:buNone/>
              <a:defRPr/>
            </a:pPr>
            <a:r>
              <a:rPr lang="en-US" sz="5800" b="1" u="sng" dirty="0"/>
              <a:t>Today’s Learning Objectives:</a:t>
            </a:r>
          </a:p>
          <a:p>
            <a:pPr marL="273050" indent="-273050">
              <a:buNone/>
              <a:defRPr/>
            </a:pPr>
            <a:endParaRPr lang="en-US" sz="5800" b="1" u="sng" dirty="0"/>
          </a:p>
          <a:p>
            <a:pPr marL="576263" lvl="1" indent="-273050">
              <a:buFont typeface="Wingdings" pitchFamily="2" charset="2"/>
              <a:buChar char="Ø"/>
              <a:defRPr/>
            </a:pPr>
            <a:r>
              <a:rPr lang="en-US" sz="5800" b="1" dirty="0"/>
              <a:t>I can understand the design of the course.</a:t>
            </a:r>
            <a:endParaRPr lang="en-US" u="sng" dirty="0" smtClean="0">
              <a:solidFill>
                <a:schemeClr val="tx1"/>
              </a:solidFill>
            </a:endParaRPr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169026" y="1219200"/>
            <a:ext cx="5502274" cy="5638800"/>
          </a:xfrm>
        </p:spPr>
        <p:txBody>
          <a:bodyPr rtlCol="0">
            <a:normAutofit fontScale="40000" lnSpcReduction="20000"/>
          </a:bodyPr>
          <a:lstStyle/>
          <a:p>
            <a:pPr marL="57150" indent="0">
              <a:buNone/>
              <a:defRPr/>
            </a:pPr>
            <a:r>
              <a:rPr lang="en-US" sz="9600" b="1" u="sng" dirty="0"/>
              <a:t>Today’s Agenda: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9600" b="1" dirty="0" smtClean="0"/>
              <a:t>Syllabus Questions so far…</a:t>
            </a:r>
          </a:p>
          <a:p>
            <a:pPr marL="514350" indent="-457200">
              <a:buFont typeface="Wingdings" pitchFamily="2" charset="2"/>
              <a:buChar char="Ø"/>
              <a:defRPr/>
            </a:pPr>
            <a:r>
              <a:rPr lang="en-US" sz="9600" b="1" dirty="0" smtClean="0"/>
              <a:t>Our first discussion</a:t>
            </a:r>
            <a:endParaRPr lang="en-US" sz="96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9600" b="1" dirty="0"/>
          </a:p>
          <a:p>
            <a:pPr marL="514350" indent="-457200">
              <a:buFont typeface="Wingdings" pitchFamily="2" charset="2"/>
              <a:buChar char="Ø"/>
              <a:defRPr/>
            </a:pPr>
            <a:endParaRPr lang="en-US" sz="10000" b="1" dirty="0"/>
          </a:p>
          <a:p>
            <a:pPr marL="457200" lvl="1" indent="0">
              <a:buNone/>
              <a:defRPr/>
            </a:pPr>
            <a:endParaRPr lang="en-US" sz="9600" b="1" dirty="0"/>
          </a:p>
          <a:p>
            <a:pPr marL="57150" indent="0">
              <a:buNone/>
              <a:defRPr/>
            </a:pPr>
            <a:r>
              <a:rPr lang="en-US" sz="9600" b="1" u="sng" dirty="0"/>
              <a:t>HW:</a:t>
            </a:r>
            <a:endParaRPr lang="en-US" sz="9600" b="1" dirty="0"/>
          </a:p>
          <a:p>
            <a:pPr marL="971550" lvl="1" indent="-457200">
              <a:buFont typeface="Wingdings" pitchFamily="2" charset="2"/>
              <a:buChar char="Ø"/>
              <a:defRPr/>
            </a:pPr>
            <a:r>
              <a:rPr lang="en-US" sz="9200" b="1" smtClean="0"/>
              <a:t>Online </a:t>
            </a:r>
            <a:r>
              <a:rPr lang="en-US" sz="9200" b="1" dirty="0" smtClean="0"/>
              <a:t>Surveys</a:t>
            </a:r>
          </a:p>
          <a:p>
            <a:pPr marL="971550" lvl="1" indent="-457200">
              <a:buFont typeface="Wingdings" pitchFamily="2" charset="2"/>
              <a:buChar char="Ø"/>
              <a:defRPr/>
            </a:pPr>
            <a:r>
              <a:rPr lang="en-US" sz="9200" b="1" dirty="0" smtClean="0"/>
              <a:t>Syllabus</a:t>
            </a:r>
            <a:endParaRPr lang="en-US" sz="8400" b="1" dirty="0"/>
          </a:p>
          <a:p>
            <a:pPr marL="57150" indent="0">
              <a:buNone/>
              <a:defRPr/>
            </a:pPr>
            <a:endParaRPr lang="en-US" sz="7400" b="1" u="sng" dirty="0"/>
          </a:p>
          <a:p>
            <a:pPr marL="57150" indent="0">
              <a:buNone/>
              <a:defRPr/>
            </a:pPr>
            <a:endParaRPr lang="en-US" sz="7400" b="1" u="sng" dirty="0"/>
          </a:p>
          <a:p>
            <a:pPr marL="57150" indent="0">
              <a:buNone/>
              <a:defRPr/>
            </a:pPr>
            <a:endParaRPr lang="en-US" sz="4500" b="1" u="sng" dirty="0"/>
          </a:p>
          <a:p>
            <a:pPr marL="457200" lvl="1" indent="0">
              <a:buFont typeface="Wingdings" pitchFamily="2" charset="2"/>
              <a:buChar char="Ø"/>
              <a:defRPr/>
            </a:pPr>
            <a:endParaRPr lang="en-US" sz="9200" b="1" dirty="0"/>
          </a:p>
        </p:txBody>
      </p:sp>
    </p:spTree>
    <p:extLst>
      <p:ext uri="{BB962C8B-B14F-4D97-AF65-F5344CB8AC3E}">
        <p14:creationId xmlns:p14="http://schemas.microsoft.com/office/powerpoint/2010/main" val="3775778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295400"/>
            <a:ext cx="7772400" cy="48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94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A few thoughts on Discussion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12192000" cy="5334000"/>
          </a:xfrm>
        </p:spPr>
        <p:txBody>
          <a:bodyPr rtlCol="0">
            <a:normAutofit fontScale="92500"/>
          </a:bodyPr>
          <a:lstStyle/>
          <a:p>
            <a:pPr marL="0" indent="0" algn="ctr">
              <a:buNone/>
              <a:defRPr/>
            </a:pPr>
            <a:r>
              <a:rPr lang="en-US" sz="6000" b="1" dirty="0" smtClean="0"/>
              <a:t>Let’s keep it “academic”</a:t>
            </a:r>
          </a:p>
          <a:p>
            <a:pPr marL="0" indent="0" algn="ctr">
              <a:buNone/>
              <a:defRPr/>
            </a:pPr>
            <a:endParaRPr lang="en-US" sz="6000" b="1" dirty="0"/>
          </a:p>
          <a:p>
            <a:pPr marL="0" indent="0" algn="ctr">
              <a:buNone/>
              <a:defRPr/>
            </a:pPr>
            <a:r>
              <a:rPr lang="en-US" sz="6000" b="1" dirty="0" smtClean="0"/>
              <a:t>Let’s challenge ideas, not the people presenting those ideas</a:t>
            </a:r>
          </a:p>
          <a:p>
            <a:pPr marL="0" indent="0" algn="ctr">
              <a:buNone/>
              <a:defRPr/>
            </a:pPr>
            <a:endParaRPr lang="en-US" sz="6000" b="1" dirty="0"/>
          </a:p>
          <a:p>
            <a:pPr marL="0" indent="0" algn="ctr">
              <a:buNone/>
              <a:defRPr/>
            </a:pPr>
            <a:r>
              <a:rPr lang="en-US" sz="6000" b="1" dirty="0" smtClean="0"/>
              <a:t>We don’t have to agree </a:t>
            </a:r>
            <a:r>
              <a:rPr lang="en-US" sz="6000" b="1" smtClean="0"/>
              <a:t>on everything…</a:t>
            </a:r>
            <a:endParaRPr lang="en-US" sz="6000" b="1" dirty="0" smtClean="0"/>
          </a:p>
          <a:p>
            <a:pPr marL="0" indent="0" algn="ctr">
              <a:buNone/>
              <a:defRPr/>
            </a:pPr>
            <a:endParaRPr lang="en-US" sz="6000" b="1" u="sng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en-US" sz="32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1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Question?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12192000" cy="5334000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dirty="0" smtClean="0"/>
              <a:t>What do you believe is the most significant invention of human history?</a:t>
            </a:r>
          </a:p>
          <a:p>
            <a:pPr marL="0" indent="0" algn="ctr">
              <a:buNone/>
              <a:defRPr/>
            </a:pPr>
            <a:endParaRPr lang="en-US" sz="6000" b="1" dirty="0"/>
          </a:p>
          <a:p>
            <a:pPr marL="0" indent="0" algn="ctr">
              <a:buNone/>
              <a:defRPr/>
            </a:pPr>
            <a:r>
              <a:rPr lang="en-US" sz="6000" b="1" dirty="0" smtClean="0"/>
              <a:t>Why?  How has it improved humanity?</a:t>
            </a:r>
          </a:p>
          <a:p>
            <a:pPr marL="0" indent="0" algn="ctr">
              <a:buNone/>
              <a:defRPr/>
            </a:pPr>
            <a:endParaRPr lang="en-US" sz="6000" b="1" u="sng" dirty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endParaRPr lang="en-US" sz="3200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93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Agree or Disagree?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066800"/>
            <a:ext cx="11010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</a:t>
            </a:r>
            <a:r>
              <a:rPr lang="en-US" sz="4000" dirty="0" smtClean="0"/>
              <a:t>ambling should be allowed for any and all people?  Why?</a:t>
            </a:r>
          </a:p>
          <a:p>
            <a:endParaRPr lang="en-US" sz="4000" dirty="0"/>
          </a:p>
          <a:p>
            <a:r>
              <a:rPr lang="en-US" sz="4000" dirty="0"/>
              <a:t>N</a:t>
            </a:r>
            <a:r>
              <a:rPr lang="en-US" sz="4000" dirty="0" smtClean="0"/>
              <a:t>arcotics should be available to anyone for purchase?</a:t>
            </a:r>
          </a:p>
          <a:p>
            <a:endParaRPr lang="en-US" sz="4000" dirty="0"/>
          </a:p>
          <a:p>
            <a:r>
              <a:rPr lang="en-US" sz="4000" dirty="0" smtClean="0"/>
              <a:t>Alcohol should not have any types of restrictions for purchase?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6642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Would you…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812800"/>
            <a:ext cx="1101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Knowingly allow your thinking to be impaired consistently in a school setting?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" y="2351404"/>
            <a:ext cx="1101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Knowingly disrupt your sleep patterns for a brief feeling of joy that would diminish over a period of continued experience?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4175362"/>
            <a:ext cx="11010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Knowingly put yourself at risk of becoming one of the 50% of people between 12-21 that feel a lack of control over this specific aspect of their daily life?</a:t>
            </a:r>
          </a:p>
        </p:txBody>
      </p:sp>
    </p:spTree>
    <p:extLst>
      <p:ext uri="{BB962C8B-B14F-4D97-AF65-F5344CB8AC3E}">
        <p14:creationId xmlns:p14="http://schemas.microsoft.com/office/powerpoint/2010/main" val="2697920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Would you…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1066800"/>
            <a:ext cx="1101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Be surprised if I told you the average American engages in the behavior on average 221 times per 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2908300"/>
            <a:ext cx="1101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Believe me if I told you approximately 2.3 billion people have the delivery device?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" y="4368800"/>
            <a:ext cx="1101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Believe me if I told you approximately 10% of people could be classified as addicted?</a:t>
            </a:r>
          </a:p>
        </p:txBody>
      </p:sp>
    </p:spTree>
    <p:extLst>
      <p:ext uri="{BB962C8B-B14F-4D97-AF65-F5344CB8AC3E}">
        <p14:creationId xmlns:p14="http://schemas.microsoft.com/office/powerpoint/2010/main" val="4048791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591550" cy="1066800"/>
          </a:xfrm>
        </p:spPr>
        <p:txBody>
          <a:bodyPr/>
          <a:lstStyle/>
          <a:p>
            <a:pPr marL="484188" algn="ctr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Agree or Disagree?</a:t>
            </a:r>
            <a:endParaRPr lang="en-US" altLang="en-US" dirty="0" smtClean="0">
              <a:solidFill>
                <a:srgbClr val="FF0000"/>
              </a:solidFill>
              <a:cs typeface="Tunga" pitchFamily="34" charset="0"/>
            </a:endParaRPr>
          </a:p>
        </p:txBody>
      </p:sp>
      <p:pic>
        <p:nvPicPr>
          <p:cNvPr id="2" name="▶ Marshall Davis Jones  Touchscre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49"/>
            <a:ext cx="1219200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727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265</Words>
  <Application>Microsoft Office PowerPoint</Application>
  <PresentationFormat>Widescreen</PresentationFormat>
  <Paragraphs>57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Tunga</vt:lpstr>
      <vt:lpstr>Wingdings</vt:lpstr>
      <vt:lpstr>Office Theme</vt:lpstr>
      <vt:lpstr>IB Psych 9/11/17</vt:lpstr>
      <vt:lpstr>PowerPoint Presentation</vt:lpstr>
      <vt:lpstr>A few thoughts on Discussion</vt:lpstr>
      <vt:lpstr>Question?</vt:lpstr>
      <vt:lpstr>Agree or Disagree?</vt:lpstr>
      <vt:lpstr>Would you…</vt:lpstr>
      <vt:lpstr>Would you…</vt:lpstr>
      <vt:lpstr>Agree or Disagree?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Psych 9/7/17</dc:title>
  <dc:creator>Steen, Matthew    SHS - Staff</dc:creator>
  <cp:lastModifiedBy>Steen, Matthew    SHS - Staff</cp:lastModifiedBy>
  <cp:revision>20</cp:revision>
  <dcterms:created xsi:type="dcterms:W3CDTF">2017-09-07T00:38:01Z</dcterms:created>
  <dcterms:modified xsi:type="dcterms:W3CDTF">2017-09-14T16:56:16Z</dcterms:modified>
</cp:coreProperties>
</file>