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0" r:id="rId3"/>
    <p:sldId id="264" r:id="rId4"/>
    <p:sldId id="261" r:id="rId5"/>
    <p:sldId id="262" r:id="rId6"/>
    <p:sldId id="265" r:id="rId7"/>
    <p:sldId id="266"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2BF570-1495-4BA6-B5C1-8CE15473CD3E}" type="datetimeFigureOut">
              <a:rPr lang="en-US" smtClean="0"/>
              <a:pPr/>
              <a:t>9/14/2017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3F61F9-8F7B-486E-A03D-3FF2BDC20E89}" type="slidenum">
              <a:rPr lang="en-US" smtClean="0"/>
              <a:pPr/>
              <a:t>‹#›</a:t>
            </a:fld>
            <a:endParaRPr lang="en-US"/>
          </a:p>
        </p:txBody>
      </p:sp>
    </p:spTree>
    <p:extLst>
      <p:ext uri="{BB962C8B-B14F-4D97-AF65-F5344CB8AC3E}">
        <p14:creationId xmlns:p14="http://schemas.microsoft.com/office/powerpoint/2010/main" val="105512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1</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4</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75178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450DECDB-9A62-452A-B3B6-CA622325CDEC}" type="slidenum">
              <a:rPr lang="en-AU" smtClean="0"/>
              <a:pPr/>
              <a:t>9</a:t>
            </a:fld>
            <a:endParaRPr lang="en-AU"/>
          </a:p>
        </p:txBody>
      </p:sp>
    </p:spTree>
    <p:extLst>
      <p:ext uri="{BB962C8B-B14F-4D97-AF65-F5344CB8AC3E}">
        <p14:creationId xmlns:p14="http://schemas.microsoft.com/office/powerpoint/2010/main" val="3153203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A92442-AC94-48AA-BB8E-13769DC63416}"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92442-AC94-48AA-BB8E-13769DC63416}"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92442-AC94-48AA-BB8E-13769DC63416}"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92442-AC94-48AA-BB8E-13769DC63416}"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A92442-AC94-48AA-BB8E-13769DC63416}" type="datetimeFigureOut">
              <a:rPr lang="en-US" smtClean="0"/>
              <a:pPr/>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A92442-AC94-48AA-BB8E-13769DC63416}" type="datetimeFigureOut">
              <a:rPr lang="en-US" smtClean="0"/>
              <a:pPr/>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A92442-AC94-48AA-BB8E-13769DC63416}" type="datetimeFigureOut">
              <a:rPr lang="en-US" smtClean="0"/>
              <a:pPr/>
              <a:t>9/14/2017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92442-AC94-48AA-BB8E-13769DC63416}" type="datetimeFigureOut">
              <a:rPr lang="en-US" smtClean="0"/>
              <a:pPr/>
              <a:t>9/14/2017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92442-AC94-48AA-BB8E-13769DC63416}" type="datetimeFigureOut">
              <a:rPr lang="en-US" smtClean="0"/>
              <a:pPr/>
              <a:t>9/14/2017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92442-AC94-48AA-BB8E-13769DC63416}" type="datetimeFigureOut">
              <a:rPr lang="en-US" smtClean="0"/>
              <a:pPr/>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92442-AC94-48AA-BB8E-13769DC63416}" type="datetimeFigureOut">
              <a:rPr lang="en-US" smtClean="0"/>
              <a:pPr/>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F9000D-ACDF-47DC-9603-E7B1D73C0C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92442-AC94-48AA-BB8E-13769DC63416}" type="datetimeFigureOut">
              <a:rPr lang="en-US" smtClean="0"/>
              <a:pPr/>
              <a:t>9/14/2017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9000D-ACDF-47DC-9603-E7B1D73C0C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066800"/>
          </a:xfrm>
        </p:spPr>
        <p:txBody>
          <a:bodyPr/>
          <a:lstStyle/>
          <a:p>
            <a:pPr marL="484188" eaLnBrk="1" hangingPunct="1"/>
            <a:r>
              <a:rPr lang="en-US" altLang="en-US" dirty="0" smtClean="0">
                <a:solidFill>
                  <a:srgbClr val="00B0F0"/>
                </a:solidFill>
                <a:cs typeface="Tunga" pitchFamily="34" charset="0"/>
              </a:rPr>
              <a:t>IB Psych </a:t>
            </a:r>
            <a:r>
              <a:rPr lang="en-US" altLang="en-US" dirty="0" smtClean="0">
                <a:solidFill>
                  <a:srgbClr val="FF0000"/>
                </a:solidFill>
                <a:cs typeface="Tunga" pitchFamily="34" charset="0"/>
              </a:rPr>
              <a:t>9/14/17</a:t>
            </a:r>
          </a:p>
        </p:txBody>
      </p:sp>
      <p:sp>
        <p:nvSpPr>
          <p:cNvPr id="9" name="Content Placeholder 8"/>
          <p:cNvSpPr>
            <a:spLocks noGrp="1"/>
          </p:cNvSpPr>
          <p:nvPr>
            <p:ph sz="quarter" idx="4294967295"/>
          </p:nvPr>
        </p:nvSpPr>
        <p:spPr>
          <a:xfrm>
            <a:off x="0" y="1143000"/>
            <a:ext cx="4343400" cy="5334000"/>
          </a:xfrm>
        </p:spPr>
        <p:txBody>
          <a:bodyPr rtlCol="0">
            <a:normAutofit fontScale="40000" lnSpcReduction="20000"/>
          </a:bodyPr>
          <a:lstStyle/>
          <a:p>
            <a:pPr marL="0" indent="0" eaLnBrk="1" fontAlgn="auto" hangingPunct="1">
              <a:lnSpc>
                <a:spcPct val="90000"/>
              </a:lnSpc>
              <a:spcAft>
                <a:spcPts val="0"/>
              </a:spcAft>
              <a:buFont typeface="Arial" panose="020B0604020202020204" pitchFamily="34" charset="0"/>
              <a:buNone/>
              <a:defRPr/>
            </a:pPr>
            <a:r>
              <a:rPr lang="en-US" sz="5800" b="1" u="sng" dirty="0" smtClean="0"/>
              <a:t>DUE:</a:t>
            </a:r>
            <a:endParaRPr lang="en-US" sz="5800" b="1" dirty="0" smtClean="0"/>
          </a:p>
          <a:p>
            <a:pPr marL="514350" indent="-457200">
              <a:buFont typeface="Wingdings" pitchFamily="2" charset="2"/>
              <a:buChar char="Ø"/>
              <a:defRPr/>
            </a:pPr>
            <a:r>
              <a:rPr lang="en-US" sz="6000" b="1" dirty="0" smtClean="0"/>
              <a:t>Questions from “Exercise </a:t>
            </a:r>
            <a:r>
              <a:rPr lang="en-US" sz="6000" b="1" dirty="0"/>
              <a:t>and Psychological Health</a:t>
            </a:r>
            <a:r>
              <a:rPr lang="en-US" sz="6000" b="1" dirty="0" smtClean="0"/>
              <a:t>”</a:t>
            </a:r>
            <a:endParaRPr lang="en-US" sz="5800" b="1" dirty="0" smtClean="0"/>
          </a:p>
          <a:p>
            <a:pPr marL="0" indent="0" eaLnBrk="1" fontAlgn="auto" hangingPunct="1">
              <a:lnSpc>
                <a:spcPct val="90000"/>
              </a:lnSpc>
              <a:spcAft>
                <a:spcPts val="0"/>
              </a:spcAft>
              <a:buFont typeface="Arial" panose="020B0604020202020204" pitchFamily="34" charset="0"/>
              <a:buNone/>
              <a:defRPr/>
            </a:pPr>
            <a:endParaRPr lang="en-US" sz="5800" b="1" u="sng" dirty="0" smtClean="0"/>
          </a:p>
          <a:p>
            <a:pPr marL="0" indent="0" eaLnBrk="1" fontAlgn="auto" hangingPunct="1">
              <a:lnSpc>
                <a:spcPct val="90000"/>
              </a:lnSpc>
              <a:spcAft>
                <a:spcPts val="0"/>
              </a:spcAft>
              <a:buFont typeface="Arial" panose="020B0604020202020204" pitchFamily="34" charset="0"/>
              <a:buNone/>
              <a:defRPr/>
            </a:pPr>
            <a:r>
              <a:rPr lang="en-US" sz="5800" b="1" u="sng" dirty="0" smtClean="0"/>
              <a:t>Take out :</a:t>
            </a:r>
            <a:r>
              <a:rPr lang="en-US" sz="5800" b="1" dirty="0" smtClean="0"/>
              <a:t> </a:t>
            </a:r>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673100" lvl="1" indent="-273050" eaLnBrk="1" fontAlgn="auto" hangingPunct="1">
              <a:lnSpc>
                <a:spcPct val="90000"/>
              </a:lnSpc>
              <a:spcAft>
                <a:spcPts val="0"/>
              </a:spcAft>
              <a:buFont typeface="Wingdings" pitchFamily="2" charset="2"/>
              <a:buChar char="Ø"/>
              <a:defRPr/>
            </a:pPr>
            <a:r>
              <a:rPr lang="en-US" sz="5800" b="1" i="1" u="sng" dirty="0" smtClean="0"/>
              <a:t>Notes/Paper</a:t>
            </a:r>
          </a:p>
          <a:p>
            <a:pPr marL="673100" lvl="1" indent="-273050" eaLnBrk="1" fontAlgn="auto" hangingPunct="1">
              <a:lnSpc>
                <a:spcPct val="90000"/>
              </a:lnSpc>
              <a:spcAft>
                <a:spcPts val="0"/>
              </a:spcAft>
              <a:buFont typeface="Wingdings" pitchFamily="2" charset="2"/>
              <a:buChar char="Ø"/>
              <a:defRPr/>
            </a:pPr>
            <a:r>
              <a:rPr lang="en-US" sz="5800" b="1" i="1" u="sng" dirty="0" smtClean="0"/>
              <a:t>Note-taking devices</a:t>
            </a:r>
          </a:p>
          <a:p>
            <a:pPr marL="673100" lvl="1" indent="-273050" eaLnBrk="1" fontAlgn="auto" hangingPunct="1">
              <a:lnSpc>
                <a:spcPct val="90000"/>
              </a:lnSpc>
              <a:spcAft>
                <a:spcPts val="0"/>
              </a:spcAft>
              <a:buFont typeface="Wingdings" pitchFamily="2" charset="2"/>
              <a:buChar char="Ø"/>
              <a:defRPr/>
            </a:pPr>
            <a:r>
              <a:rPr lang="en-US" sz="5800" b="1" i="1" dirty="0" smtClean="0"/>
              <a:t>Your “Describe” SAQ</a:t>
            </a:r>
          </a:p>
          <a:p>
            <a:pPr marL="673100" lvl="1" indent="-273050" eaLnBrk="1" fontAlgn="auto" hangingPunct="1">
              <a:lnSpc>
                <a:spcPct val="90000"/>
              </a:lnSpc>
              <a:spcAft>
                <a:spcPts val="0"/>
              </a:spcAft>
              <a:buFont typeface="Wingdings" pitchFamily="2" charset="2"/>
              <a:buChar char="Ø"/>
              <a:defRPr/>
            </a:pPr>
            <a:endParaRPr lang="en-US" sz="5800" b="1" i="1" dirty="0"/>
          </a:p>
          <a:p>
            <a:pPr marL="673100" lvl="1" indent="-273050" eaLnBrk="1" fontAlgn="auto" hangingPunct="1">
              <a:lnSpc>
                <a:spcPct val="90000"/>
              </a:lnSpc>
              <a:spcAft>
                <a:spcPts val="0"/>
              </a:spcAft>
              <a:buFont typeface="Wingdings"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a:t>T</a:t>
            </a:r>
            <a:r>
              <a:rPr lang="en-US" sz="5800" b="1" u="sng" dirty="0" smtClean="0"/>
              <a:t>oday’s Learning Objectives:</a:t>
            </a:r>
          </a:p>
          <a:p>
            <a:pPr marL="273050" indent="-273050" eaLnBrk="1" fontAlgn="auto" hangingPunct="1">
              <a:lnSpc>
                <a:spcPct val="90000"/>
              </a:lnSpc>
              <a:spcAft>
                <a:spcPts val="0"/>
              </a:spcAft>
              <a:buFont typeface="Arial" panose="020B0604020202020204" pitchFamily="34" charset="0"/>
              <a:buNone/>
              <a:defRPr/>
            </a:pPr>
            <a:endParaRPr lang="en-US" sz="5800" b="1" u="sng" dirty="0" smtClean="0"/>
          </a:p>
          <a:p>
            <a:pPr marL="576263" lvl="1" indent="-273050" eaLnBrk="1" fontAlgn="auto" hangingPunct="1">
              <a:lnSpc>
                <a:spcPct val="90000"/>
              </a:lnSpc>
              <a:spcAft>
                <a:spcPts val="0"/>
              </a:spcAft>
              <a:buFont typeface="Wingdings" pitchFamily="2" charset="2"/>
              <a:buChar char="Ø"/>
              <a:defRPr/>
            </a:pPr>
            <a:r>
              <a:rPr lang="en-US" sz="5800" b="1" dirty="0" smtClean="0"/>
              <a:t>I can begin to address a command term and understand the structure of an SAQ.</a:t>
            </a:r>
            <a:endParaRPr lang="en-US" u="sng" dirty="0" smtClean="0"/>
          </a:p>
        </p:txBody>
      </p:sp>
      <p:sp>
        <p:nvSpPr>
          <p:cNvPr id="27652" name="Content Placeholder 9"/>
          <p:cNvSpPr>
            <a:spLocks noGrp="1"/>
          </p:cNvSpPr>
          <p:nvPr>
            <p:ph sz="quarter" idx="4294967295"/>
          </p:nvPr>
        </p:nvSpPr>
        <p:spPr>
          <a:xfrm>
            <a:off x="4645025" y="1219200"/>
            <a:ext cx="4498975" cy="5638800"/>
          </a:xfrm>
        </p:spPr>
        <p:txBody>
          <a:bodyPr rtlCol="0">
            <a:normAutofit fontScale="32500" lnSpcReduction="20000"/>
          </a:bodyPr>
          <a:lstStyle/>
          <a:p>
            <a:pPr marL="57150" indent="0" eaLnBrk="1" fontAlgn="auto" hangingPunct="1">
              <a:spcAft>
                <a:spcPts val="0"/>
              </a:spcAft>
              <a:buFont typeface="Wingdings" pitchFamily="2" charset="2"/>
              <a:buNone/>
              <a:defRPr/>
            </a:pPr>
            <a:r>
              <a:rPr lang="en-US" sz="9600" b="1" u="sng" dirty="0" smtClean="0"/>
              <a:t>Today’s Agenda:</a:t>
            </a:r>
          </a:p>
          <a:p>
            <a:pPr marL="514350" indent="-457200">
              <a:buFont typeface="Wingdings" pitchFamily="2" charset="2"/>
              <a:buChar char="Ø"/>
              <a:defRPr/>
            </a:pPr>
            <a:r>
              <a:rPr lang="en-US" sz="9600" b="1" dirty="0" smtClean="0"/>
              <a:t>“Exercise and Psychological Health” w/questions marking</a:t>
            </a:r>
          </a:p>
          <a:p>
            <a:pPr marL="514350" indent="-457200">
              <a:buFont typeface="Wingdings" pitchFamily="2" charset="2"/>
              <a:buChar char="Ø"/>
              <a:defRPr/>
            </a:pPr>
            <a:r>
              <a:rPr lang="en-US" sz="9600" b="1" dirty="0" smtClean="0"/>
              <a:t>Debriefing our first SAQ</a:t>
            </a:r>
            <a:endParaRPr lang="en-US" sz="9600" b="1" dirty="0"/>
          </a:p>
          <a:p>
            <a:pPr marL="514350" indent="-457200" eaLnBrk="1" fontAlgn="auto" hangingPunct="1">
              <a:spcAft>
                <a:spcPts val="0"/>
              </a:spcAft>
              <a:buFont typeface="Wingdings" pitchFamily="2" charset="2"/>
              <a:buChar char="Ø"/>
              <a:defRPr/>
            </a:pPr>
            <a:endParaRPr lang="en-US" sz="10000" b="1" dirty="0" smtClean="0"/>
          </a:p>
          <a:p>
            <a:pPr marL="457200" lvl="1" indent="0" eaLnBrk="1" fontAlgn="auto" hangingPunct="1">
              <a:spcAft>
                <a:spcPts val="0"/>
              </a:spcAft>
              <a:buFontTx/>
              <a:buNone/>
              <a:defRPr/>
            </a:pPr>
            <a:endParaRPr lang="en-US" sz="9600" b="1" dirty="0" smtClean="0"/>
          </a:p>
          <a:p>
            <a:pPr marL="57150" indent="0" eaLnBrk="1" fontAlgn="auto" hangingPunct="1">
              <a:spcAft>
                <a:spcPts val="0"/>
              </a:spcAft>
              <a:buFont typeface="Arial" panose="020B0604020202020204" pitchFamily="34" charset="0"/>
              <a:buNone/>
              <a:defRPr/>
            </a:pPr>
            <a:r>
              <a:rPr lang="en-US" sz="9600" b="1" u="sng" dirty="0" smtClean="0"/>
              <a:t>HW:</a:t>
            </a:r>
            <a:endParaRPr lang="en-US" sz="9600" b="1" dirty="0" smtClean="0"/>
          </a:p>
          <a:p>
            <a:pPr marL="514350" indent="-457200" eaLnBrk="1" fontAlgn="auto" hangingPunct="1">
              <a:spcAft>
                <a:spcPts val="0"/>
              </a:spcAft>
              <a:buFont typeface="Wingdings" pitchFamily="2" charset="2"/>
              <a:buChar char="Ø"/>
              <a:defRPr/>
            </a:pPr>
            <a:r>
              <a:rPr lang="en-US" sz="9600" b="1" dirty="0" smtClean="0"/>
              <a:t>Take yet another shot at the “Describe” question.</a:t>
            </a:r>
            <a:endParaRPr lang="en-US" sz="8800" b="1" dirty="0" smtClean="0"/>
          </a:p>
          <a:p>
            <a:pPr marL="57150" indent="0" eaLnBrk="1" fontAlgn="auto" hangingPunct="1">
              <a:spcAft>
                <a:spcPts val="0"/>
              </a:spcAft>
              <a:buFont typeface="Arial" panose="020B0604020202020204" pitchFamily="34" charset="0"/>
              <a:buNone/>
              <a:defRPr/>
            </a:pPr>
            <a:endParaRPr lang="en-US" sz="7400" b="1" u="sng" dirty="0" smtClean="0"/>
          </a:p>
          <a:p>
            <a:pPr marL="57150" indent="0" eaLnBrk="1" fontAlgn="auto" hangingPunct="1">
              <a:spcAft>
                <a:spcPts val="0"/>
              </a:spcAft>
              <a:buFont typeface="Arial" panose="020B0604020202020204" pitchFamily="34" charset="0"/>
              <a:buNone/>
              <a:defRPr/>
            </a:pPr>
            <a:endParaRPr lang="en-US" sz="7400" b="1" u="sng" dirty="0" smtClean="0"/>
          </a:p>
          <a:p>
            <a:pPr marL="57150" indent="0" eaLnBrk="1" fontAlgn="auto" hangingPunct="1">
              <a:spcAft>
                <a:spcPts val="0"/>
              </a:spcAft>
              <a:buFont typeface="Arial" charset="0"/>
              <a:buNone/>
              <a:defRPr/>
            </a:pPr>
            <a:endParaRPr lang="en-US" sz="4500" b="1" u="sng" dirty="0" smtClean="0"/>
          </a:p>
          <a:p>
            <a:pPr marL="457200" lvl="1" indent="0" eaLnBrk="1" fontAlgn="auto" hangingPunct="1">
              <a:spcAft>
                <a:spcPts val="0"/>
              </a:spcAft>
              <a:buFont typeface="Wingdings" pitchFamily="2" charset="2"/>
              <a:buChar char="Ø"/>
              <a:defRPr/>
            </a:pPr>
            <a:endParaRPr lang="en-US" sz="9200" b="1" dirty="0" smtClean="0"/>
          </a:p>
        </p:txBody>
      </p:sp>
    </p:spTree>
    <p:extLst>
      <p:ext uri="{BB962C8B-B14F-4D97-AF65-F5344CB8AC3E}">
        <p14:creationId xmlns:p14="http://schemas.microsoft.com/office/powerpoint/2010/main" val="211126881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286000"/>
          </a:xfrm>
        </p:spPr>
        <p:txBody>
          <a:bodyPr/>
          <a:lstStyle/>
          <a:p>
            <a:r>
              <a:rPr lang="en-US" dirty="0" smtClean="0"/>
              <a:t>We will be writing…it’s a major form of communicating information— </a:t>
            </a:r>
            <a:r>
              <a:rPr lang="en-US" b="1" i="1" u="sng" dirty="0" smtClean="0"/>
              <a:t>embrace it</a:t>
            </a:r>
            <a:r>
              <a:rPr lang="en-US" dirty="0" smtClean="0"/>
              <a:t>!</a:t>
            </a:r>
          </a:p>
          <a:p>
            <a:r>
              <a:rPr lang="en-US" dirty="0" smtClean="0"/>
              <a:t>Part of that process must be revising…</a:t>
            </a:r>
          </a:p>
          <a:p>
            <a:r>
              <a:rPr lang="en-US" dirty="0" smtClean="0"/>
              <a:t>So, focusing on the “Describe” question:</a:t>
            </a:r>
          </a:p>
        </p:txBody>
      </p:sp>
      <p:sp>
        <p:nvSpPr>
          <p:cNvPr id="5" name="Title 4"/>
          <p:cNvSpPr>
            <a:spLocks noGrp="1"/>
          </p:cNvSpPr>
          <p:nvPr>
            <p:ph type="title"/>
          </p:nvPr>
        </p:nvSpPr>
        <p:spPr/>
        <p:txBody>
          <a:bodyPr/>
          <a:lstStyle/>
          <a:p>
            <a:r>
              <a:rPr lang="en-US" dirty="0" smtClean="0"/>
              <a:t>Now, back to your responses…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092658322"/>
              </p:ext>
            </p:extLst>
          </p:nvPr>
        </p:nvGraphicFramePr>
        <p:xfrm>
          <a:off x="685800" y="4068764"/>
          <a:ext cx="7774941" cy="1709164"/>
        </p:xfrm>
        <a:graphic>
          <a:graphicData uri="http://schemas.openxmlformats.org/drawingml/2006/table">
            <a:tbl>
              <a:tblPr firstRow="1" firstCol="1" bandRow="1">
                <a:tableStyleId>{5C22544A-7EE6-4342-B048-85BDC9FD1C3A}</a:tableStyleId>
              </a:tblPr>
              <a:tblGrid>
                <a:gridCol w="2591647">
                  <a:extLst>
                    <a:ext uri="{9D8B030D-6E8A-4147-A177-3AD203B41FA5}">
                      <a16:colId xmlns:a16="http://schemas.microsoft.com/office/drawing/2014/main" val="20000"/>
                    </a:ext>
                  </a:extLst>
                </a:gridCol>
                <a:gridCol w="2591647">
                  <a:extLst>
                    <a:ext uri="{9D8B030D-6E8A-4147-A177-3AD203B41FA5}">
                      <a16:colId xmlns:a16="http://schemas.microsoft.com/office/drawing/2014/main" val="20001"/>
                    </a:ext>
                  </a:extLst>
                </a:gridCol>
                <a:gridCol w="2591647">
                  <a:extLst>
                    <a:ext uri="{9D8B030D-6E8A-4147-A177-3AD203B41FA5}">
                      <a16:colId xmlns:a16="http://schemas.microsoft.com/office/drawing/2014/main" val="20002"/>
                    </a:ext>
                  </a:extLst>
                </a:gridCol>
              </a:tblGrid>
              <a:tr h="884236">
                <a:tc>
                  <a:txBody>
                    <a:bodyPr/>
                    <a:lstStyle/>
                    <a:p>
                      <a:pPr marL="0" marR="0">
                        <a:lnSpc>
                          <a:spcPts val="1500"/>
                        </a:lnSpc>
                        <a:spcBef>
                          <a:spcPts val="0"/>
                        </a:spcBef>
                        <a:spcAft>
                          <a:spcPts val="1000"/>
                        </a:spcAft>
                      </a:pPr>
                      <a:r>
                        <a:rPr lang="en-US" sz="3200" dirty="0">
                          <a:effectLst/>
                        </a:rPr>
                        <a:t>Describe</a:t>
                      </a:r>
                      <a:endParaRPr lang="en-US" sz="1100" dirty="0">
                        <a:effectLst/>
                        <a:latin typeface="Calibri"/>
                        <a:ea typeface="Calibri"/>
                        <a:cs typeface="Times New Roman"/>
                      </a:endParaRPr>
                    </a:p>
                  </a:txBody>
                  <a:tcPr marL="114300" marR="114300" marT="57150" marB="57150" anchor="ctr"/>
                </a:tc>
                <a:tc>
                  <a:txBody>
                    <a:bodyPr/>
                    <a:lstStyle/>
                    <a:p>
                      <a:pPr marL="0" marR="0">
                        <a:lnSpc>
                          <a:spcPts val="1500"/>
                        </a:lnSpc>
                        <a:spcBef>
                          <a:spcPts val="0"/>
                        </a:spcBef>
                        <a:spcAft>
                          <a:spcPts val="0"/>
                        </a:spcAft>
                      </a:pPr>
                      <a:r>
                        <a:rPr lang="en-US" sz="2000" i="1" dirty="0">
                          <a:solidFill>
                            <a:schemeClr val="tx1"/>
                          </a:solidFill>
                          <a:effectLst/>
                        </a:rPr>
                        <a:t>Give a detailed account</a:t>
                      </a:r>
                      <a:endParaRPr lang="en-US" sz="2400" i="1" dirty="0">
                        <a:solidFill>
                          <a:schemeClr val="tx1"/>
                        </a:solidFill>
                        <a:effectLst/>
                        <a:latin typeface="Calibri"/>
                        <a:ea typeface="Times New Roman"/>
                        <a:cs typeface="Times New Roman"/>
                      </a:endParaRPr>
                    </a:p>
                  </a:txBody>
                  <a:tcPr marL="114300" marR="114300" marT="57150" marB="57150" anchor="ctr">
                    <a:solidFill>
                      <a:schemeClr val="accent2"/>
                    </a:solidFill>
                  </a:tcPr>
                </a:tc>
                <a:tc>
                  <a:txBody>
                    <a:bodyPr/>
                    <a:lstStyle/>
                    <a:p>
                      <a:pPr marL="0" marR="0">
                        <a:lnSpc>
                          <a:spcPts val="1500"/>
                        </a:lnSpc>
                        <a:spcBef>
                          <a:spcPts val="750"/>
                        </a:spcBef>
                        <a:spcAft>
                          <a:spcPts val="750"/>
                        </a:spcAft>
                      </a:pPr>
                      <a:r>
                        <a:rPr lang="en-US" sz="1600" b="1" dirty="0">
                          <a:solidFill>
                            <a:schemeClr val="tx1"/>
                          </a:solidFill>
                          <a:effectLst/>
                        </a:rPr>
                        <a:t>Write a narrative that </a:t>
                      </a:r>
                      <a:r>
                        <a:rPr lang="en-US" sz="1600" b="1" u="sng" dirty="0">
                          <a:solidFill>
                            <a:schemeClr val="tx1"/>
                          </a:solidFill>
                          <a:effectLst/>
                          <a:highlight>
                            <a:srgbClr val="FFFF00"/>
                          </a:highlight>
                        </a:rPr>
                        <a:t>outlines</a:t>
                      </a:r>
                      <a:r>
                        <a:rPr lang="en-US" sz="1600" b="1" dirty="0">
                          <a:solidFill>
                            <a:schemeClr val="tx1"/>
                          </a:solidFill>
                          <a:effectLst/>
                        </a:rPr>
                        <a:t> the details of something </a:t>
                      </a:r>
                      <a:r>
                        <a:rPr lang="en-US" sz="1600" b="1" u="sng" dirty="0">
                          <a:solidFill>
                            <a:schemeClr val="tx1"/>
                          </a:solidFill>
                          <a:effectLst/>
                          <a:highlight>
                            <a:srgbClr val="FFFF00"/>
                          </a:highlight>
                        </a:rPr>
                        <a:t>using examples</a:t>
                      </a:r>
                      <a:r>
                        <a:rPr lang="en-US" sz="1600" b="1" dirty="0">
                          <a:solidFill>
                            <a:schemeClr val="tx1"/>
                          </a:solidFill>
                          <a:effectLst/>
                          <a:highlight>
                            <a:srgbClr val="FFFF00"/>
                          </a:highlight>
                        </a:rPr>
                        <a:t>.</a:t>
                      </a:r>
                      <a:endParaRPr lang="en-US" sz="1800" b="1" dirty="0">
                        <a:solidFill>
                          <a:schemeClr val="tx1"/>
                        </a:solidFill>
                        <a:effectLst/>
                        <a:latin typeface="Calibri"/>
                        <a:ea typeface="Calibri"/>
                        <a:cs typeface="Times New Roman"/>
                      </a:endParaRPr>
                    </a:p>
                  </a:txBody>
                  <a:tcPr marL="114300" marR="114300" marT="57150" marB="57150" anchor="ctr">
                    <a:solidFill>
                      <a:schemeClr val="accent2"/>
                    </a:solidFill>
                  </a:tcPr>
                </a:tc>
                <a:extLst>
                  <a:ext uri="{0D108BD9-81ED-4DB2-BD59-A6C34878D82A}">
                    <a16:rowId xmlns:a16="http://schemas.microsoft.com/office/drawing/2014/main" val="10000"/>
                  </a:ext>
                </a:extLst>
              </a:tr>
              <a:tr h="824928">
                <a:tc>
                  <a:txBody>
                    <a:bodyPr/>
                    <a:lstStyle/>
                    <a:p>
                      <a:pPr marL="0" marR="0">
                        <a:lnSpc>
                          <a:spcPts val="1500"/>
                        </a:lnSpc>
                        <a:spcBef>
                          <a:spcPts val="0"/>
                        </a:spcBef>
                        <a:spcAft>
                          <a:spcPts val="1000"/>
                        </a:spcAft>
                      </a:pPr>
                      <a:r>
                        <a:rPr lang="en-US" sz="2800" dirty="0">
                          <a:effectLst/>
                        </a:rPr>
                        <a:t>Outline</a:t>
                      </a:r>
                      <a:endParaRPr lang="en-US" sz="4000" dirty="0">
                        <a:effectLst/>
                        <a:latin typeface="Calibri"/>
                        <a:ea typeface="Calibri"/>
                        <a:cs typeface="Times New Roman"/>
                      </a:endParaRPr>
                    </a:p>
                  </a:txBody>
                  <a:tcPr marL="114300" marR="114300" marT="57150" marB="57150" anchor="ctr"/>
                </a:tc>
                <a:tc>
                  <a:txBody>
                    <a:bodyPr/>
                    <a:lstStyle/>
                    <a:p>
                      <a:pPr marL="0" marR="0">
                        <a:lnSpc>
                          <a:spcPts val="1500"/>
                        </a:lnSpc>
                        <a:spcBef>
                          <a:spcPts val="0"/>
                        </a:spcBef>
                        <a:spcAft>
                          <a:spcPts val="0"/>
                        </a:spcAft>
                      </a:pPr>
                      <a:r>
                        <a:rPr lang="en-US" sz="1800" b="1" i="1" dirty="0">
                          <a:effectLst/>
                        </a:rPr>
                        <a:t>Give a brief account or summary of something.</a:t>
                      </a:r>
                      <a:endParaRPr lang="en-US" sz="2000" b="1" i="1" dirty="0">
                        <a:effectLst/>
                        <a:latin typeface="Calibri"/>
                        <a:ea typeface="Times New Roman"/>
                        <a:cs typeface="Times New Roman"/>
                      </a:endParaRPr>
                    </a:p>
                  </a:txBody>
                  <a:tcPr marL="114300" marR="114300" marT="57150" marB="57150" anchor="ctr">
                    <a:solidFill>
                      <a:schemeClr val="accent2"/>
                    </a:solidFill>
                  </a:tcPr>
                </a:tc>
                <a:tc>
                  <a:txBody>
                    <a:bodyPr/>
                    <a:lstStyle/>
                    <a:p>
                      <a:pPr marL="0" marR="0">
                        <a:lnSpc>
                          <a:spcPts val="1500"/>
                        </a:lnSpc>
                        <a:spcBef>
                          <a:spcPts val="750"/>
                        </a:spcBef>
                        <a:spcAft>
                          <a:spcPts val="750"/>
                        </a:spcAft>
                      </a:pPr>
                      <a:r>
                        <a:rPr lang="en-US" sz="1800" b="1" dirty="0">
                          <a:effectLst/>
                          <a:highlight>
                            <a:srgbClr val="FFFF00"/>
                          </a:highlight>
                        </a:rPr>
                        <a:t>Give a brief summary of whatever is mentioned in the question.</a:t>
                      </a:r>
                      <a:endParaRPr lang="en-US" sz="2000" b="1" dirty="0">
                        <a:effectLst/>
                        <a:latin typeface="Calibri"/>
                        <a:ea typeface="Calibri"/>
                        <a:cs typeface="Times New Roman"/>
                      </a:endParaRPr>
                    </a:p>
                  </a:txBody>
                  <a:tcPr marL="114300" marR="114300" marT="57150" marB="57150" anchor="ctr">
                    <a:solidFill>
                      <a:schemeClr val="accent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11519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noAutofit/>
          </a:bodyPr>
          <a:lstStyle/>
          <a:p>
            <a:pPr marL="0" indent="0" algn="ctr">
              <a:buNone/>
            </a:pPr>
            <a:r>
              <a:rPr lang="en-US" dirty="0" smtClean="0"/>
              <a:t>Read the response to the question from Paper 1.</a:t>
            </a:r>
          </a:p>
          <a:p>
            <a:r>
              <a:rPr lang="en-US" sz="4000" dirty="0"/>
              <a:t>A</a:t>
            </a:r>
            <a:r>
              <a:rPr lang="en-US" sz="4000" dirty="0" smtClean="0"/>
              <a:t>ssess the level of proficiency the student used in their response.  (0-8)</a:t>
            </a:r>
          </a:p>
          <a:p>
            <a:r>
              <a:rPr lang="en-US" sz="4000" dirty="0" smtClean="0"/>
              <a:t>Be prepared to defend your stance.</a:t>
            </a:r>
            <a:endParaRPr lang="en-US" sz="4000" dirty="0"/>
          </a:p>
          <a:p>
            <a:r>
              <a:rPr lang="en-US" sz="4000" dirty="0" smtClean="0"/>
              <a:t>Then, we’ll see how we did…compared to:</a:t>
            </a:r>
          </a:p>
          <a:p>
            <a:pPr lvl="1"/>
            <a:r>
              <a:rPr lang="en-US" sz="3600" dirty="0" smtClean="0"/>
              <a:t>Steen</a:t>
            </a:r>
          </a:p>
          <a:p>
            <a:pPr lvl="1"/>
            <a:r>
              <a:rPr lang="en-US" sz="3600" dirty="0" smtClean="0"/>
              <a:t> the IB examiner.</a:t>
            </a:r>
            <a:endParaRPr lang="en-US" sz="3600" dirty="0"/>
          </a:p>
        </p:txBody>
      </p:sp>
      <p:sp>
        <p:nvSpPr>
          <p:cNvPr id="5" name="Title 4"/>
          <p:cNvSpPr>
            <a:spLocks noGrp="1"/>
          </p:cNvSpPr>
          <p:nvPr>
            <p:ph type="title"/>
          </p:nvPr>
        </p:nvSpPr>
        <p:spPr/>
        <p:txBody>
          <a:bodyPr/>
          <a:lstStyle/>
          <a:p>
            <a:r>
              <a:rPr lang="en-US" dirty="0" smtClean="0"/>
              <a:t>More Practice…</a:t>
            </a:r>
            <a:endParaRPr lang="en-US" dirty="0"/>
          </a:p>
        </p:txBody>
      </p:sp>
    </p:spTree>
    <p:extLst>
      <p:ext uri="{BB962C8B-B14F-4D97-AF65-F5344CB8AC3E}">
        <p14:creationId xmlns:p14="http://schemas.microsoft.com/office/powerpoint/2010/main" val="2389852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1"/>
            <a:ext cx="8229600" cy="2362199"/>
          </a:xfrm>
        </p:spPr>
        <p:txBody>
          <a:bodyPr>
            <a:normAutofit fontScale="92500" lnSpcReduction="10000"/>
          </a:bodyPr>
          <a:lstStyle/>
          <a:p>
            <a:pPr marL="0" indent="0">
              <a:buNone/>
            </a:pPr>
            <a:r>
              <a:rPr lang="en-US" dirty="0"/>
              <a:t>The </a:t>
            </a:r>
            <a:r>
              <a:rPr lang="en-US" u="sng" dirty="0"/>
              <a:t>method</a:t>
            </a:r>
            <a:r>
              <a:rPr lang="en-US" dirty="0"/>
              <a:t> is satisfactorily described, but the </a:t>
            </a:r>
            <a:r>
              <a:rPr lang="en-US" u="sng" dirty="0"/>
              <a:t>study</a:t>
            </a:r>
            <a:r>
              <a:rPr lang="en-US" dirty="0"/>
              <a:t> is not focused on </a:t>
            </a:r>
            <a:r>
              <a:rPr lang="en-US" i="1" u="sng" dirty="0"/>
              <a:t>cognition</a:t>
            </a:r>
            <a:r>
              <a:rPr lang="en-US" dirty="0"/>
              <a:t>, but on </a:t>
            </a:r>
            <a:r>
              <a:rPr lang="en-US" b="1" i="1" u="sng" dirty="0"/>
              <a:t>biology</a:t>
            </a:r>
            <a:r>
              <a:rPr lang="en-US" dirty="0"/>
              <a:t>. It is a </a:t>
            </a:r>
            <a:r>
              <a:rPr lang="en-US" b="1" i="1" u="sng" dirty="0"/>
              <a:t>“biological factors on cognitive processes”</a:t>
            </a:r>
            <a:r>
              <a:rPr lang="en-US" dirty="0"/>
              <a:t> example. </a:t>
            </a:r>
            <a:endParaRPr lang="en-US" dirty="0" smtClean="0"/>
          </a:p>
          <a:p>
            <a:pPr marL="0" indent="0" algn="ctr">
              <a:buNone/>
            </a:pPr>
            <a:r>
              <a:rPr lang="en-US" dirty="0" smtClean="0"/>
              <a:t>3 </a:t>
            </a:r>
            <a:r>
              <a:rPr lang="en-US" dirty="0"/>
              <a:t>marks</a:t>
            </a:r>
          </a:p>
        </p:txBody>
      </p:sp>
      <p:sp>
        <p:nvSpPr>
          <p:cNvPr id="5" name="Title 4"/>
          <p:cNvSpPr>
            <a:spLocks noGrp="1"/>
          </p:cNvSpPr>
          <p:nvPr>
            <p:ph type="title"/>
          </p:nvPr>
        </p:nvSpPr>
        <p:spPr/>
        <p:txBody>
          <a:bodyPr/>
          <a:lstStyle/>
          <a:p>
            <a:r>
              <a:rPr lang="en-US" dirty="0" smtClean="0"/>
              <a:t>More Practice…</a:t>
            </a:r>
            <a:endParaRPr lang="en-US" dirty="0"/>
          </a:p>
        </p:txBody>
      </p:sp>
      <p:sp>
        <p:nvSpPr>
          <p:cNvPr id="2" name="TextBox 1"/>
          <p:cNvSpPr txBox="1"/>
          <p:nvPr/>
        </p:nvSpPr>
        <p:spPr>
          <a:xfrm>
            <a:off x="457200" y="1143000"/>
            <a:ext cx="8229600" cy="1200329"/>
          </a:xfrm>
          <a:prstGeom prst="rect">
            <a:avLst/>
          </a:prstGeom>
          <a:noFill/>
        </p:spPr>
        <p:txBody>
          <a:bodyPr wrap="square" rtlCol="0">
            <a:spAutoFit/>
          </a:bodyPr>
          <a:lstStyle/>
          <a:p>
            <a:pPr algn="ctr"/>
            <a:r>
              <a:rPr lang="en-US" sz="3600" dirty="0" smtClean="0"/>
              <a:t>This is how the IB examiner marked this response…</a:t>
            </a:r>
            <a:endParaRPr lang="en-US" sz="3600" dirty="0"/>
          </a:p>
        </p:txBody>
      </p:sp>
    </p:spTree>
    <p:extLst>
      <p:ext uri="{BB962C8B-B14F-4D97-AF65-F5344CB8AC3E}">
        <p14:creationId xmlns:p14="http://schemas.microsoft.com/office/powerpoint/2010/main" val="75067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AutoShape 2" descr="Image result for hitchhiker's guide to the galax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542159338"/>
              </p:ext>
            </p:extLst>
          </p:nvPr>
        </p:nvGraphicFramePr>
        <p:xfrm>
          <a:off x="155575" y="191933"/>
          <a:ext cx="8610600" cy="6233602"/>
        </p:xfrm>
        <a:graphic>
          <a:graphicData uri="http://schemas.openxmlformats.org/drawingml/2006/table">
            <a:tbl>
              <a:tblPr>
                <a:tableStyleId>{5C22544A-7EE6-4342-B048-85BDC9FD1C3A}</a:tableStyleId>
              </a:tblPr>
              <a:tblGrid>
                <a:gridCol w="1722120">
                  <a:extLst>
                    <a:ext uri="{9D8B030D-6E8A-4147-A177-3AD203B41FA5}">
                      <a16:colId xmlns:a16="http://schemas.microsoft.com/office/drawing/2014/main" val="1263435232"/>
                    </a:ext>
                  </a:extLst>
                </a:gridCol>
                <a:gridCol w="1722120">
                  <a:extLst>
                    <a:ext uri="{9D8B030D-6E8A-4147-A177-3AD203B41FA5}">
                      <a16:colId xmlns:a16="http://schemas.microsoft.com/office/drawing/2014/main" val="1898025709"/>
                    </a:ext>
                  </a:extLst>
                </a:gridCol>
                <a:gridCol w="1722120">
                  <a:extLst>
                    <a:ext uri="{9D8B030D-6E8A-4147-A177-3AD203B41FA5}">
                      <a16:colId xmlns:a16="http://schemas.microsoft.com/office/drawing/2014/main" val="4044931218"/>
                    </a:ext>
                  </a:extLst>
                </a:gridCol>
                <a:gridCol w="1722120">
                  <a:extLst>
                    <a:ext uri="{9D8B030D-6E8A-4147-A177-3AD203B41FA5}">
                      <a16:colId xmlns:a16="http://schemas.microsoft.com/office/drawing/2014/main" val="50511637"/>
                    </a:ext>
                  </a:extLst>
                </a:gridCol>
                <a:gridCol w="1722120">
                  <a:extLst>
                    <a:ext uri="{9D8B030D-6E8A-4147-A177-3AD203B41FA5}">
                      <a16:colId xmlns:a16="http://schemas.microsoft.com/office/drawing/2014/main" val="3717634517"/>
                    </a:ext>
                  </a:extLst>
                </a:gridCol>
              </a:tblGrid>
              <a:tr h="519400">
                <a:tc gridSpan="5">
                  <a:txBody>
                    <a:bodyPr/>
                    <a:lstStyle/>
                    <a:p>
                      <a:pPr algn="ctr"/>
                      <a:r>
                        <a:rPr lang="en-US" altLang="en-US" sz="3200" b="1" i="1" u="sng" dirty="0" err="1" smtClean="0">
                          <a:solidFill>
                            <a:srgbClr val="FF0000"/>
                          </a:solidFill>
                          <a:cs typeface="Tunga" pitchFamily="34" charset="0"/>
                        </a:rPr>
                        <a:t>Markbands</a:t>
                      </a:r>
                      <a:r>
                        <a:rPr lang="en-US" altLang="en-US" sz="3200" b="1" i="1" u="sng" dirty="0" smtClean="0">
                          <a:solidFill>
                            <a:srgbClr val="FF0000"/>
                          </a:solidFill>
                          <a:cs typeface="Tunga" pitchFamily="34" charset="0"/>
                        </a:rPr>
                        <a:t>/Rubric</a:t>
                      </a:r>
                      <a:endParaRPr lang="en-US" sz="3200" b="1" i="1" u="sng" dirty="0">
                        <a:solidFill>
                          <a:srgbClr val="FF0000"/>
                        </a:solidFill>
                      </a:endParaRPr>
                    </a:p>
                  </a:txBody>
                  <a:tcPr marL="9525" marR="9525" marT="9525" marB="0" anchor="b"/>
                </a:tc>
                <a:tc hMerge="1">
                  <a:txBody>
                    <a:bodyPr/>
                    <a:lstStyle/>
                    <a:p>
                      <a:endParaRPr lang="en-US" sz="2400" dirty="0"/>
                    </a:p>
                  </a:txBody>
                  <a:tcPr marL="9525" marR="9525" marT="9525" marB="0" anchor="b"/>
                </a:tc>
                <a:tc hMerge="1">
                  <a:txBody>
                    <a:bodyPr/>
                    <a:lstStyle/>
                    <a:p>
                      <a:endParaRPr lang="en-US" sz="2400" dirty="0"/>
                    </a:p>
                  </a:txBody>
                  <a:tcPr marL="9525" marR="9525" marT="9525" marB="0" anchor="b"/>
                </a:tc>
                <a:tc hMerge="1">
                  <a:txBody>
                    <a:bodyPr/>
                    <a:lstStyle/>
                    <a:p>
                      <a:endParaRPr lang="en-US" sz="2400" dirty="0"/>
                    </a:p>
                  </a:txBody>
                  <a:tcPr marL="9525" marR="9525" marT="9525" marB="0" anchor="b"/>
                </a:tc>
                <a:tc hMerge="1">
                  <a:txBody>
                    <a:bodyPr/>
                    <a:lstStyle/>
                    <a:p>
                      <a:endParaRPr lang="en-US" sz="2400" dirty="0"/>
                    </a:p>
                  </a:txBody>
                  <a:tcPr marL="9525" marR="9525" marT="9525" marB="0" anchor="b"/>
                </a:tc>
                <a:extLst>
                  <a:ext uri="{0D108BD9-81ED-4DB2-BD59-A6C34878D82A}">
                    <a16:rowId xmlns:a16="http://schemas.microsoft.com/office/drawing/2014/main" val="2687128910"/>
                  </a:ext>
                </a:extLst>
              </a:tr>
              <a:tr h="519400">
                <a:tc>
                  <a:txBody>
                    <a:bodyPr/>
                    <a:lstStyle/>
                    <a:p>
                      <a:endParaRPr lang="en-US" sz="2800" dirty="0"/>
                    </a:p>
                  </a:txBody>
                  <a:tcPr marL="9525" marR="9525" marT="9525" marB="0"/>
                </a:tc>
                <a:tc>
                  <a:txBody>
                    <a:bodyPr/>
                    <a:lstStyle/>
                    <a:p>
                      <a:pPr algn="ctr" fontAlgn="b"/>
                      <a:r>
                        <a:rPr lang="en-US" sz="1600" u="none" strike="noStrike" dirty="0">
                          <a:effectLst/>
                        </a:rPr>
                        <a:t>Exemplary</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Standard</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Incomplete</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Off-topic</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36122775"/>
                  </a:ext>
                </a:extLst>
              </a:tr>
              <a:tr h="308477">
                <a:tc>
                  <a:txBody>
                    <a:bodyPr/>
                    <a:lstStyle/>
                    <a:p>
                      <a:pPr algn="ctr" fontAlgn="b"/>
                      <a:r>
                        <a:rPr lang="en-US" sz="1800" b="1" u="none" strike="noStrike">
                          <a:effectLst/>
                        </a:rPr>
                        <a:t>IB Score</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High 8-7</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Mid 6-4</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Low3-1</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a:effectLst/>
                        </a:rPr>
                        <a:t>Zero</a:t>
                      </a:r>
                      <a:endParaRPr lang="en-US"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2513577"/>
                  </a:ext>
                </a:extLst>
              </a:tr>
              <a:tr h="4062923">
                <a:tc>
                  <a:txBody>
                    <a:bodyPr/>
                    <a:lstStyle/>
                    <a:p>
                      <a:pPr algn="ctr" fontAlgn="ctr"/>
                      <a:r>
                        <a:rPr lang="en-US" sz="1800" b="1" u="none" strike="noStrike">
                          <a:effectLst/>
                        </a:rPr>
                        <a:t>Descriptor</a:t>
                      </a:r>
                      <a:endParaRPr lang="en-US" sz="1800" b="1" i="0" u="none" strike="noStrike">
                        <a:solidFill>
                          <a:srgbClr val="000000"/>
                        </a:solidFill>
                        <a:effectLst/>
                        <a:latin typeface="Bernard MT Condensed" panose="02050806060905020404" pitchFamily="18" charset="0"/>
                      </a:endParaRPr>
                    </a:p>
                  </a:txBody>
                  <a:tcPr marL="9525" marR="9525" marT="9525" marB="0" anchor="ctr"/>
                </a:tc>
                <a:tc>
                  <a:txBody>
                    <a:bodyPr/>
                    <a:lstStyle/>
                    <a:p>
                      <a:pPr algn="ctr" fontAlgn="ctr"/>
                      <a:r>
                        <a:rPr lang="en-US" sz="2000" b="1" u="none" strike="noStrike" dirty="0">
                          <a:effectLst/>
                        </a:rPr>
                        <a:t>The question is answered in a focused and effective manner and meets </a:t>
                      </a:r>
                      <a:r>
                        <a:rPr lang="en-US" sz="2000" b="1" u="none" strike="noStrike" dirty="0" smtClean="0">
                          <a:effectLst/>
                        </a:rPr>
                        <a:t>the demands </a:t>
                      </a:r>
                      <a:r>
                        <a:rPr lang="en-US" sz="2000" b="1" u="none" strike="noStrike" dirty="0">
                          <a:effectLst/>
                        </a:rPr>
                        <a:t>of the command term. The response is supported by appropriate and accurate knowledge and understanding of research</a:t>
                      </a:r>
                      <a:endParaRPr lang="en-US" sz="2000" b="1" i="0" u="none" strike="noStrike" dirty="0">
                        <a:solidFill>
                          <a:srgbClr val="000000"/>
                        </a:solidFill>
                        <a:effectLst/>
                        <a:latin typeface="Centaur" panose="02030504050205020304" pitchFamily="18" charset="0"/>
                      </a:endParaRPr>
                    </a:p>
                  </a:txBody>
                  <a:tcPr marL="9525" marR="9525" marT="9525" marB="0" anchor="ctr"/>
                </a:tc>
                <a:tc>
                  <a:txBody>
                    <a:bodyPr/>
                    <a:lstStyle/>
                    <a:p>
                      <a:pPr algn="ctr" fontAlgn="ctr"/>
                      <a:r>
                        <a:rPr lang="en-US" sz="2000" b="1" u="none" strike="noStrike" dirty="0">
                          <a:effectLst/>
                        </a:rPr>
                        <a:t>The question is partially answered. Knowledge and understanding is accurate but limited. Either the command term is not effectively addressed or the response is not sufficiently explicit in answering the question.</a:t>
                      </a:r>
                      <a:endParaRPr lang="en-US" sz="2000" b="1" i="0" u="none" strike="noStrike" dirty="0">
                        <a:solidFill>
                          <a:srgbClr val="000000"/>
                        </a:solidFill>
                        <a:effectLst/>
                        <a:latin typeface="Centaur" panose="02030504050205020304" pitchFamily="18" charset="0"/>
                      </a:endParaRPr>
                    </a:p>
                  </a:txBody>
                  <a:tcPr marL="9525" marR="9525" marT="9525" marB="0" anchor="ctr"/>
                </a:tc>
                <a:tc>
                  <a:txBody>
                    <a:bodyPr/>
                    <a:lstStyle/>
                    <a:p>
                      <a:pPr algn="ctr" fontAlgn="ctr"/>
                      <a:r>
                        <a:rPr lang="en-US" sz="2000" b="1" u="none" strike="noStrike" dirty="0">
                          <a:effectLst/>
                        </a:rPr>
                        <a:t> There is an attempt to answer the question, but knowledge and understanding is limited, often inaccurate, or of marginal relevance to the question.</a:t>
                      </a:r>
                      <a:endParaRPr lang="en-US" sz="2000" b="1" i="0" u="none" strike="noStrike" dirty="0">
                        <a:solidFill>
                          <a:srgbClr val="000000"/>
                        </a:solidFill>
                        <a:effectLst/>
                        <a:latin typeface="Centaur" panose="02030504050205020304" pitchFamily="18" charset="0"/>
                      </a:endParaRPr>
                    </a:p>
                  </a:txBody>
                  <a:tcPr marL="9525" marR="9525" marT="9525" marB="0" anchor="ctr"/>
                </a:tc>
                <a:tc>
                  <a:txBody>
                    <a:bodyPr/>
                    <a:lstStyle/>
                    <a:p>
                      <a:pPr algn="ctr" fontAlgn="ctr"/>
                      <a:r>
                        <a:rPr lang="en-US" sz="2000" b="1" u="none" strike="noStrike" dirty="0">
                          <a:effectLst/>
                        </a:rPr>
                        <a:t>The answer does not reach a standard described by the descriptors below.</a:t>
                      </a:r>
                      <a:endParaRPr lang="en-US" sz="2000" b="1" i="0" u="none" strike="noStrike" dirty="0">
                        <a:solidFill>
                          <a:srgbClr val="000000"/>
                        </a:solidFill>
                        <a:effectLst/>
                        <a:latin typeface="Centaur" panose="02030504050205020304" pitchFamily="18" charset="0"/>
                      </a:endParaRPr>
                    </a:p>
                  </a:txBody>
                  <a:tcPr marL="9525" marR="9525" marT="9525" marB="0" anchor="ctr"/>
                </a:tc>
                <a:extLst>
                  <a:ext uri="{0D108BD9-81ED-4DB2-BD59-A6C34878D82A}">
                    <a16:rowId xmlns:a16="http://schemas.microsoft.com/office/drawing/2014/main" val="2840939530"/>
                  </a:ext>
                </a:extLst>
              </a:tr>
            </a:tbl>
          </a:graphicData>
        </a:graphic>
      </p:graphicFrame>
    </p:spTree>
    <p:extLst>
      <p:ext uri="{BB962C8B-B14F-4D97-AF65-F5344CB8AC3E}">
        <p14:creationId xmlns:p14="http://schemas.microsoft.com/office/powerpoint/2010/main" val="301680155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286000"/>
          </a:xfrm>
        </p:spPr>
        <p:txBody>
          <a:bodyPr/>
          <a:lstStyle/>
          <a:p>
            <a:r>
              <a:rPr lang="en-US" dirty="0" smtClean="0"/>
              <a:t>We will be writing…it’s a major form of communicating information— </a:t>
            </a:r>
            <a:r>
              <a:rPr lang="en-US" b="1" i="1" u="sng" dirty="0" smtClean="0"/>
              <a:t>embrace it</a:t>
            </a:r>
            <a:r>
              <a:rPr lang="en-US" dirty="0" smtClean="0"/>
              <a:t>!</a:t>
            </a:r>
          </a:p>
          <a:p>
            <a:r>
              <a:rPr lang="en-US" dirty="0" smtClean="0"/>
              <a:t>Part of that process must be revising…</a:t>
            </a:r>
          </a:p>
          <a:p>
            <a:r>
              <a:rPr lang="en-US" dirty="0" smtClean="0"/>
              <a:t>So, focusing on the “Describe” question:</a:t>
            </a:r>
          </a:p>
        </p:txBody>
      </p:sp>
      <p:sp>
        <p:nvSpPr>
          <p:cNvPr id="5" name="Title 4"/>
          <p:cNvSpPr>
            <a:spLocks noGrp="1"/>
          </p:cNvSpPr>
          <p:nvPr>
            <p:ph type="title"/>
          </p:nvPr>
        </p:nvSpPr>
        <p:spPr/>
        <p:txBody>
          <a:bodyPr/>
          <a:lstStyle/>
          <a:p>
            <a:r>
              <a:rPr lang="en-US" dirty="0" smtClean="0"/>
              <a:t>Now, back to your responses…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092658322"/>
              </p:ext>
            </p:extLst>
          </p:nvPr>
        </p:nvGraphicFramePr>
        <p:xfrm>
          <a:off x="685800" y="4068764"/>
          <a:ext cx="7774941" cy="1709164"/>
        </p:xfrm>
        <a:graphic>
          <a:graphicData uri="http://schemas.openxmlformats.org/drawingml/2006/table">
            <a:tbl>
              <a:tblPr firstRow="1" firstCol="1" bandRow="1">
                <a:tableStyleId>{5C22544A-7EE6-4342-B048-85BDC9FD1C3A}</a:tableStyleId>
              </a:tblPr>
              <a:tblGrid>
                <a:gridCol w="2591647">
                  <a:extLst>
                    <a:ext uri="{9D8B030D-6E8A-4147-A177-3AD203B41FA5}">
                      <a16:colId xmlns:a16="http://schemas.microsoft.com/office/drawing/2014/main" val="20000"/>
                    </a:ext>
                  </a:extLst>
                </a:gridCol>
                <a:gridCol w="2591647">
                  <a:extLst>
                    <a:ext uri="{9D8B030D-6E8A-4147-A177-3AD203B41FA5}">
                      <a16:colId xmlns:a16="http://schemas.microsoft.com/office/drawing/2014/main" val="20001"/>
                    </a:ext>
                  </a:extLst>
                </a:gridCol>
                <a:gridCol w="2591647">
                  <a:extLst>
                    <a:ext uri="{9D8B030D-6E8A-4147-A177-3AD203B41FA5}">
                      <a16:colId xmlns:a16="http://schemas.microsoft.com/office/drawing/2014/main" val="20002"/>
                    </a:ext>
                  </a:extLst>
                </a:gridCol>
              </a:tblGrid>
              <a:tr h="884236">
                <a:tc>
                  <a:txBody>
                    <a:bodyPr/>
                    <a:lstStyle/>
                    <a:p>
                      <a:pPr marL="0" marR="0">
                        <a:lnSpc>
                          <a:spcPts val="1500"/>
                        </a:lnSpc>
                        <a:spcBef>
                          <a:spcPts val="0"/>
                        </a:spcBef>
                        <a:spcAft>
                          <a:spcPts val="1000"/>
                        </a:spcAft>
                      </a:pPr>
                      <a:r>
                        <a:rPr lang="en-US" sz="3200" dirty="0">
                          <a:effectLst/>
                        </a:rPr>
                        <a:t>Describe</a:t>
                      </a:r>
                      <a:endParaRPr lang="en-US" sz="1100" dirty="0">
                        <a:effectLst/>
                        <a:latin typeface="Calibri"/>
                        <a:ea typeface="Calibri"/>
                        <a:cs typeface="Times New Roman"/>
                      </a:endParaRPr>
                    </a:p>
                  </a:txBody>
                  <a:tcPr marL="114300" marR="114300" marT="57150" marB="57150" anchor="ctr"/>
                </a:tc>
                <a:tc>
                  <a:txBody>
                    <a:bodyPr/>
                    <a:lstStyle/>
                    <a:p>
                      <a:pPr marL="0" marR="0">
                        <a:lnSpc>
                          <a:spcPts val="1500"/>
                        </a:lnSpc>
                        <a:spcBef>
                          <a:spcPts val="0"/>
                        </a:spcBef>
                        <a:spcAft>
                          <a:spcPts val="0"/>
                        </a:spcAft>
                      </a:pPr>
                      <a:r>
                        <a:rPr lang="en-US" sz="2000" i="1" dirty="0">
                          <a:solidFill>
                            <a:schemeClr val="tx1"/>
                          </a:solidFill>
                          <a:effectLst/>
                        </a:rPr>
                        <a:t>Give a detailed account</a:t>
                      </a:r>
                      <a:endParaRPr lang="en-US" sz="2400" i="1" dirty="0">
                        <a:solidFill>
                          <a:schemeClr val="tx1"/>
                        </a:solidFill>
                        <a:effectLst/>
                        <a:latin typeface="Calibri"/>
                        <a:ea typeface="Times New Roman"/>
                        <a:cs typeface="Times New Roman"/>
                      </a:endParaRPr>
                    </a:p>
                  </a:txBody>
                  <a:tcPr marL="114300" marR="114300" marT="57150" marB="57150" anchor="ctr">
                    <a:solidFill>
                      <a:schemeClr val="accent2"/>
                    </a:solidFill>
                  </a:tcPr>
                </a:tc>
                <a:tc>
                  <a:txBody>
                    <a:bodyPr/>
                    <a:lstStyle/>
                    <a:p>
                      <a:pPr marL="0" marR="0">
                        <a:lnSpc>
                          <a:spcPts val="1500"/>
                        </a:lnSpc>
                        <a:spcBef>
                          <a:spcPts val="750"/>
                        </a:spcBef>
                        <a:spcAft>
                          <a:spcPts val="750"/>
                        </a:spcAft>
                      </a:pPr>
                      <a:r>
                        <a:rPr lang="en-US" sz="1600" b="1" dirty="0">
                          <a:solidFill>
                            <a:schemeClr val="tx1"/>
                          </a:solidFill>
                          <a:effectLst/>
                        </a:rPr>
                        <a:t>Write a narrative that </a:t>
                      </a:r>
                      <a:r>
                        <a:rPr lang="en-US" sz="1600" b="1" u="sng" dirty="0">
                          <a:solidFill>
                            <a:schemeClr val="tx1"/>
                          </a:solidFill>
                          <a:effectLst/>
                          <a:highlight>
                            <a:srgbClr val="FFFF00"/>
                          </a:highlight>
                        </a:rPr>
                        <a:t>outlines</a:t>
                      </a:r>
                      <a:r>
                        <a:rPr lang="en-US" sz="1600" b="1" dirty="0">
                          <a:solidFill>
                            <a:schemeClr val="tx1"/>
                          </a:solidFill>
                          <a:effectLst/>
                        </a:rPr>
                        <a:t> the details of something </a:t>
                      </a:r>
                      <a:r>
                        <a:rPr lang="en-US" sz="1600" b="1" u="sng" dirty="0">
                          <a:solidFill>
                            <a:schemeClr val="tx1"/>
                          </a:solidFill>
                          <a:effectLst/>
                          <a:highlight>
                            <a:srgbClr val="FFFF00"/>
                          </a:highlight>
                        </a:rPr>
                        <a:t>using examples</a:t>
                      </a:r>
                      <a:r>
                        <a:rPr lang="en-US" sz="1600" b="1" dirty="0">
                          <a:solidFill>
                            <a:schemeClr val="tx1"/>
                          </a:solidFill>
                          <a:effectLst/>
                          <a:highlight>
                            <a:srgbClr val="FFFF00"/>
                          </a:highlight>
                        </a:rPr>
                        <a:t>.</a:t>
                      </a:r>
                      <a:endParaRPr lang="en-US" sz="1800" b="1" dirty="0">
                        <a:solidFill>
                          <a:schemeClr val="tx1"/>
                        </a:solidFill>
                        <a:effectLst/>
                        <a:latin typeface="Calibri"/>
                        <a:ea typeface="Calibri"/>
                        <a:cs typeface="Times New Roman"/>
                      </a:endParaRPr>
                    </a:p>
                  </a:txBody>
                  <a:tcPr marL="114300" marR="114300" marT="57150" marB="57150" anchor="ctr">
                    <a:solidFill>
                      <a:schemeClr val="accent2"/>
                    </a:solidFill>
                  </a:tcPr>
                </a:tc>
                <a:extLst>
                  <a:ext uri="{0D108BD9-81ED-4DB2-BD59-A6C34878D82A}">
                    <a16:rowId xmlns:a16="http://schemas.microsoft.com/office/drawing/2014/main" val="10000"/>
                  </a:ext>
                </a:extLst>
              </a:tr>
              <a:tr h="824928">
                <a:tc>
                  <a:txBody>
                    <a:bodyPr/>
                    <a:lstStyle/>
                    <a:p>
                      <a:pPr marL="0" marR="0">
                        <a:lnSpc>
                          <a:spcPts val="1500"/>
                        </a:lnSpc>
                        <a:spcBef>
                          <a:spcPts val="0"/>
                        </a:spcBef>
                        <a:spcAft>
                          <a:spcPts val="1000"/>
                        </a:spcAft>
                      </a:pPr>
                      <a:r>
                        <a:rPr lang="en-US" sz="2800" dirty="0">
                          <a:effectLst/>
                        </a:rPr>
                        <a:t>Outline</a:t>
                      </a:r>
                      <a:endParaRPr lang="en-US" sz="4000" dirty="0">
                        <a:effectLst/>
                        <a:latin typeface="Calibri"/>
                        <a:ea typeface="Calibri"/>
                        <a:cs typeface="Times New Roman"/>
                      </a:endParaRPr>
                    </a:p>
                  </a:txBody>
                  <a:tcPr marL="114300" marR="114300" marT="57150" marB="57150" anchor="ctr"/>
                </a:tc>
                <a:tc>
                  <a:txBody>
                    <a:bodyPr/>
                    <a:lstStyle/>
                    <a:p>
                      <a:pPr marL="0" marR="0">
                        <a:lnSpc>
                          <a:spcPts val="1500"/>
                        </a:lnSpc>
                        <a:spcBef>
                          <a:spcPts val="0"/>
                        </a:spcBef>
                        <a:spcAft>
                          <a:spcPts val="0"/>
                        </a:spcAft>
                      </a:pPr>
                      <a:r>
                        <a:rPr lang="en-US" sz="1800" b="1" i="1" dirty="0">
                          <a:effectLst/>
                        </a:rPr>
                        <a:t>Give a brief account or summary of something.</a:t>
                      </a:r>
                      <a:endParaRPr lang="en-US" sz="2000" b="1" i="1" dirty="0">
                        <a:effectLst/>
                        <a:latin typeface="Calibri"/>
                        <a:ea typeface="Times New Roman"/>
                        <a:cs typeface="Times New Roman"/>
                      </a:endParaRPr>
                    </a:p>
                  </a:txBody>
                  <a:tcPr marL="114300" marR="114300" marT="57150" marB="57150" anchor="ctr">
                    <a:solidFill>
                      <a:schemeClr val="accent2"/>
                    </a:solidFill>
                  </a:tcPr>
                </a:tc>
                <a:tc>
                  <a:txBody>
                    <a:bodyPr/>
                    <a:lstStyle/>
                    <a:p>
                      <a:pPr marL="0" marR="0">
                        <a:lnSpc>
                          <a:spcPts val="1500"/>
                        </a:lnSpc>
                        <a:spcBef>
                          <a:spcPts val="750"/>
                        </a:spcBef>
                        <a:spcAft>
                          <a:spcPts val="750"/>
                        </a:spcAft>
                      </a:pPr>
                      <a:r>
                        <a:rPr lang="en-US" sz="1800" b="1" dirty="0">
                          <a:effectLst/>
                          <a:highlight>
                            <a:srgbClr val="FFFF00"/>
                          </a:highlight>
                        </a:rPr>
                        <a:t>Give a brief summary of whatever is mentioned in the question.</a:t>
                      </a:r>
                      <a:endParaRPr lang="en-US" sz="2000" b="1" dirty="0">
                        <a:effectLst/>
                        <a:latin typeface="Calibri"/>
                        <a:ea typeface="Calibri"/>
                        <a:cs typeface="Times New Roman"/>
                      </a:endParaRPr>
                    </a:p>
                  </a:txBody>
                  <a:tcPr marL="114300" marR="114300" marT="57150" marB="57150" anchor="ctr">
                    <a:solidFill>
                      <a:schemeClr val="accent2"/>
                    </a:solidFill>
                  </a:tcPr>
                </a:tc>
                <a:extLst>
                  <a:ext uri="{0D108BD9-81ED-4DB2-BD59-A6C34878D82A}">
                    <a16:rowId xmlns:a16="http://schemas.microsoft.com/office/drawing/2014/main" val="10001"/>
                  </a:ext>
                </a:extLst>
              </a:tr>
            </a:tbl>
          </a:graphicData>
        </a:graphic>
      </p:graphicFrame>
      <p:sp>
        <p:nvSpPr>
          <p:cNvPr id="4" name="TextBox 3"/>
          <p:cNvSpPr txBox="1"/>
          <p:nvPr/>
        </p:nvSpPr>
        <p:spPr>
          <a:xfrm>
            <a:off x="0" y="5943600"/>
            <a:ext cx="9144000" cy="584775"/>
          </a:xfrm>
          <a:prstGeom prst="rect">
            <a:avLst/>
          </a:prstGeom>
          <a:noFill/>
        </p:spPr>
        <p:txBody>
          <a:bodyPr wrap="square" rtlCol="0">
            <a:spAutoFit/>
          </a:bodyPr>
          <a:lstStyle/>
          <a:p>
            <a:pPr algn="ctr"/>
            <a:r>
              <a:rPr lang="en-US" sz="3200" dirty="0" smtClean="0"/>
              <a:t>“</a:t>
            </a:r>
            <a:r>
              <a:rPr lang="en-US" sz="3200" b="1" i="1" u="sng" dirty="0" smtClean="0">
                <a:solidFill>
                  <a:srgbClr val="00B050"/>
                </a:solidFill>
              </a:rPr>
              <a:t>Describe</a:t>
            </a:r>
            <a:r>
              <a:rPr lang="en-US" sz="3200" dirty="0" smtClean="0"/>
              <a:t> the </a:t>
            </a:r>
            <a:r>
              <a:rPr lang="en-US" sz="3200" b="1" i="1" u="sng" dirty="0" smtClean="0">
                <a:solidFill>
                  <a:schemeClr val="accent4"/>
                </a:solidFill>
              </a:rPr>
              <a:t>link</a:t>
            </a:r>
            <a:r>
              <a:rPr lang="en-US" sz="3200" dirty="0" smtClean="0"/>
              <a:t> between </a:t>
            </a:r>
            <a:r>
              <a:rPr lang="en-US" sz="3200" b="1" i="1" u="sng" dirty="0" smtClean="0">
                <a:solidFill>
                  <a:srgbClr val="FF0000"/>
                </a:solidFill>
              </a:rPr>
              <a:t>exercise and stress</a:t>
            </a:r>
            <a:r>
              <a:rPr lang="en-US" sz="3200" dirty="0" smtClean="0"/>
              <a:t>”</a:t>
            </a:r>
            <a:endParaRPr lang="en-US" sz="3200" dirty="0"/>
          </a:p>
        </p:txBody>
      </p:sp>
    </p:spTree>
    <p:extLst>
      <p:ext uri="{BB962C8B-B14F-4D97-AF65-F5344CB8AC3E}">
        <p14:creationId xmlns:p14="http://schemas.microsoft.com/office/powerpoint/2010/main" val="2248279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386" y="0"/>
            <a:ext cx="7543800" cy="1609344"/>
          </a:xfrm>
        </p:spPr>
        <p:txBody>
          <a:bodyPr/>
          <a:lstStyle/>
          <a:p>
            <a:r>
              <a:rPr lang="en-US" b="1" i="1" u="sng" dirty="0" smtClean="0"/>
              <a:t>SAQ Structure Suggestions</a:t>
            </a:r>
            <a:endParaRPr lang="en-US" dirty="0"/>
          </a:p>
        </p:txBody>
      </p:sp>
      <p:sp>
        <p:nvSpPr>
          <p:cNvPr id="4" name="Content Placeholder 3"/>
          <p:cNvSpPr>
            <a:spLocks noGrp="1"/>
          </p:cNvSpPr>
          <p:nvPr>
            <p:ph idx="1"/>
          </p:nvPr>
        </p:nvSpPr>
        <p:spPr>
          <a:xfrm>
            <a:off x="0" y="1600200"/>
            <a:ext cx="9144000" cy="5257800"/>
          </a:xfrm>
        </p:spPr>
        <p:txBody>
          <a:bodyPr>
            <a:normAutofit lnSpcReduction="10000"/>
          </a:bodyPr>
          <a:lstStyle/>
          <a:p>
            <a:pPr marL="514350" indent="-514350">
              <a:buFont typeface="+mj-lt"/>
              <a:buAutoNum type="arabicPeriod"/>
            </a:pPr>
            <a:r>
              <a:rPr lang="en-US" dirty="0" smtClean="0"/>
              <a:t>Address the command term and prompt immediately.  While not an essay, think of this as your introduction.</a:t>
            </a:r>
          </a:p>
          <a:p>
            <a:pPr lvl="1"/>
            <a:r>
              <a:rPr lang="en-US" b="1" i="1" u="sng" dirty="0" smtClean="0"/>
              <a:t>Prompt</a:t>
            </a:r>
            <a:r>
              <a:rPr lang="en-US" dirty="0" smtClean="0"/>
              <a:t>:  </a:t>
            </a:r>
            <a:r>
              <a:rPr lang="en-US" b="1" i="1" dirty="0" smtClean="0"/>
              <a:t>Describe one study of conformity.</a:t>
            </a:r>
          </a:p>
          <a:p>
            <a:pPr lvl="2"/>
            <a:r>
              <a:rPr lang="en-US" dirty="0" smtClean="0"/>
              <a:t>“In describing one study in relation to conformity, the following narrative will outline the details of the concept, using examples from performed research.”</a:t>
            </a:r>
          </a:p>
          <a:p>
            <a:pPr lvl="1"/>
            <a:r>
              <a:rPr lang="en-US" b="1" i="1" u="sng" dirty="0" smtClean="0"/>
              <a:t>WHY</a:t>
            </a:r>
            <a:r>
              <a:rPr lang="en-US" dirty="0" smtClean="0"/>
              <a:t>:  at least two reasons.</a:t>
            </a:r>
          </a:p>
          <a:p>
            <a:pPr marL="1371600" lvl="2" indent="-457200">
              <a:buFont typeface="+mj-lt"/>
              <a:buAutoNum type="arabicPeriod"/>
            </a:pPr>
            <a:r>
              <a:rPr lang="en-US" dirty="0" smtClean="0"/>
              <a:t>It demonstrated your understanding of the command term to your reader—who happen to be human, and can be immediately impressed with your knowledge of all things IB…</a:t>
            </a:r>
          </a:p>
          <a:p>
            <a:pPr marL="1371600" lvl="2" indent="-457200">
              <a:buFont typeface="+mj-lt"/>
              <a:buAutoNum type="arabicPeriod"/>
            </a:pPr>
            <a:r>
              <a:rPr lang="en-US" dirty="0" smtClean="0"/>
              <a:t>It provides an anchor to YOU to help keep you on point throughout the response.</a:t>
            </a:r>
          </a:p>
        </p:txBody>
      </p:sp>
    </p:spTree>
    <p:extLst>
      <p:ext uri="{BB962C8B-B14F-4D97-AF65-F5344CB8AC3E}">
        <p14:creationId xmlns:p14="http://schemas.microsoft.com/office/powerpoint/2010/main" val="1886160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386" y="0"/>
            <a:ext cx="7543800" cy="1609344"/>
          </a:xfrm>
        </p:spPr>
        <p:txBody>
          <a:bodyPr/>
          <a:lstStyle/>
          <a:p>
            <a:r>
              <a:rPr lang="en-US" b="1" i="1" u="sng" dirty="0" smtClean="0"/>
              <a:t>SAQ Structure Suggestions</a:t>
            </a:r>
            <a:endParaRPr lang="en-US" dirty="0"/>
          </a:p>
        </p:txBody>
      </p:sp>
      <p:sp>
        <p:nvSpPr>
          <p:cNvPr id="4" name="Content Placeholder 3"/>
          <p:cNvSpPr>
            <a:spLocks noGrp="1"/>
          </p:cNvSpPr>
          <p:nvPr>
            <p:ph idx="1"/>
          </p:nvPr>
        </p:nvSpPr>
        <p:spPr>
          <a:xfrm>
            <a:off x="0" y="1600200"/>
            <a:ext cx="9144000" cy="5257800"/>
          </a:xfrm>
        </p:spPr>
        <p:txBody>
          <a:bodyPr>
            <a:normAutofit/>
          </a:bodyPr>
          <a:lstStyle/>
          <a:p>
            <a:pPr marL="628650" indent="-514350">
              <a:buAutoNum type="arabicPeriod" startAt="2"/>
            </a:pPr>
            <a:r>
              <a:rPr lang="en-US" dirty="0" smtClean="0"/>
              <a:t>Define </a:t>
            </a:r>
            <a:r>
              <a:rPr lang="en-US" dirty="0"/>
              <a:t>any terms that warrant further demonstration of knowledge</a:t>
            </a:r>
            <a:r>
              <a:rPr lang="en-US" dirty="0" smtClean="0"/>
              <a:t>.</a:t>
            </a:r>
          </a:p>
          <a:p>
            <a:pPr marL="1028700" lvl="1" indent="-514350"/>
            <a:r>
              <a:rPr lang="en-US" dirty="0" smtClean="0"/>
              <a:t>Conformity</a:t>
            </a:r>
          </a:p>
          <a:p>
            <a:pPr marL="628650" indent="-514350">
              <a:buFont typeface="+mj-lt"/>
              <a:buAutoNum type="arabicPeriod" startAt="3"/>
            </a:pPr>
            <a:r>
              <a:rPr lang="en-US" dirty="0"/>
              <a:t>Apply the defined word </a:t>
            </a:r>
            <a:r>
              <a:rPr lang="en-US" dirty="0" smtClean="0"/>
              <a:t>beyond the definition to demonstrate your understanding of the word in relation to a more general population.</a:t>
            </a:r>
          </a:p>
          <a:p>
            <a:pPr marL="1028700" lvl="1" indent="-514350"/>
            <a:r>
              <a:rPr lang="en-US" dirty="0" smtClean="0"/>
              <a:t>Put it in “layman’s” terms…</a:t>
            </a:r>
            <a:endParaRPr lang="en-US" dirty="0"/>
          </a:p>
          <a:p>
            <a:pPr marL="114300" indent="0">
              <a:buNone/>
            </a:pPr>
            <a:endParaRPr lang="en-US" dirty="0" smtClean="0"/>
          </a:p>
        </p:txBody>
      </p:sp>
    </p:spTree>
    <p:extLst>
      <p:ext uri="{BB962C8B-B14F-4D97-AF65-F5344CB8AC3E}">
        <p14:creationId xmlns:p14="http://schemas.microsoft.com/office/powerpoint/2010/main" val="3256493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386" y="0"/>
            <a:ext cx="7543800" cy="1609344"/>
          </a:xfrm>
        </p:spPr>
        <p:txBody>
          <a:bodyPr/>
          <a:lstStyle/>
          <a:p>
            <a:r>
              <a:rPr lang="en-US" b="1" i="1" u="sng" dirty="0" smtClean="0"/>
              <a:t>SAQ Structure Suggestions</a:t>
            </a:r>
            <a:br>
              <a:rPr lang="en-US" b="1" i="1" u="sng" dirty="0" smtClean="0"/>
            </a:br>
            <a:r>
              <a:rPr lang="en-US" b="1" i="1" u="sng" dirty="0" smtClean="0">
                <a:solidFill>
                  <a:srgbClr val="FF0000"/>
                </a:solidFill>
              </a:rPr>
              <a:t>SAMRC </a:t>
            </a:r>
            <a:r>
              <a:rPr lang="en-US" sz="1600" b="1" i="1" u="sng" dirty="0" smtClean="0">
                <a:solidFill>
                  <a:srgbClr val="FF0000"/>
                </a:solidFill>
              </a:rPr>
              <a:t>(SCRAM)</a:t>
            </a:r>
            <a:endParaRPr lang="en-US" sz="1600" i="1" dirty="0">
              <a:solidFill>
                <a:srgbClr val="FF0000"/>
              </a:solidFill>
            </a:endParaRPr>
          </a:p>
        </p:txBody>
      </p:sp>
      <p:sp>
        <p:nvSpPr>
          <p:cNvPr id="4" name="Content Placeholder 3"/>
          <p:cNvSpPr>
            <a:spLocks noGrp="1"/>
          </p:cNvSpPr>
          <p:nvPr>
            <p:ph idx="1"/>
          </p:nvPr>
        </p:nvSpPr>
        <p:spPr>
          <a:xfrm>
            <a:off x="0" y="1600200"/>
            <a:ext cx="9144000" cy="5257800"/>
          </a:xfrm>
        </p:spPr>
        <p:txBody>
          <a:bodyPr>
            <a:normAutofit/>
          </a:bodyPr>
          <a:lstStyle/>
          <a:p>
            <a:pPr marL="628650" indent="-514350">
              <a:buFont typeface="+mj-lt"/>
              <a:buAutoNum type="arabicPeriod" startAt="4"/>
            </a:pPr>
            <a:r>
              <a:rPr lang="en-US" dirty="0" smtClean="0"/>
              <a:t>Name and address the research study</a:t>
            </a:r>
          </a:p>
          <a:p>
            <a:pPr marL="1028700" lvl="1" indent="-514350"/>
            <a:r>
              <a:rPr lang="en-US" dirty="0" smtClean="0"/>
              <a:t>By name and year is best…not a defined requirement, but again, the readers are human…if you make them work harder, chances are it will be harder to award marks.</a:t>
            </a:r>
          </a:p>
          <a:p>
            <a:pPr marL="628650" indent="-514350">
              <a:buFont typeface="+mj-lt"/>
              <a:buAutoNum type="arabicPeriod" startAt="5"/>
            </a:pPr>
            <a:r>
              <a:rPr lang="en-US" dirty="0" smtClean="0"/>
              <a:t>Deal with the details of the </a:t>
            </a:r>
            <a:r>
              <a:rPr lang="en-US" b="1" i="1" u="sng" dirty="0" smtClean="0">
                <a:solidFill>
                  <a:srgbClr val="FF0000"/>
                </a:solidFill>
              </a:rPr>
              <a:t>S</a:t>
            </a:r>
            <a:r>
              <a:rPr lang="en-US" dirty="0" smtClean="0"/>
              <a:t>tudy</a:t>
            </a:r>
          </a:p>
          <a:p>
            <a:pPr marL="1028700" lvl="1" indent="-514350">
              <a:buFont typeface="+mj-lt"/>
              <a:buAutoNum type="arabicPeriod"/>
            </a:pPr>
            <a:r>
              <a:rPr lang="en-US" b="1" i="1" dirty="0" smtClean="0"/>
              <a:t> </a:t>
            </a:r>
            <a:r>
              <a:rPr lang="en-US" b="1" i="1" u="sng" dirty="0" smtClean="0">
                <a:solidFill>
                  <a:srgbClr val="FF0000"/>
                </a:solidFill>
              </a:rPr>
              <a:t>A</a:t>
            </a:r>
            <a:r>
              <a:rPr lang="en-US" dirty="0" smtClean="0"/>
              <a:t>im</a:t>
            </a:r>
          </a:p>
          <a:p>
            <a:pPr marL="1028700" lvl="1" indent="-514350">
              <a:buFont typeface="+mj-lt"/>
              <a:buAutoNum type="arabicPeriod"/>
            </a:pPr>
            <a:r>
              <a:rPr lang="en-US" b="1" i="1" dirty="0" smtClean="0"/>
              <a:t> </a:t>
            </a:r>
            <a:r>
              <a:rPr lang="en-US" b="1" i="1" u="sng" dirty="0" smtClean="0">
                <a:solidFill>
                  <a:srgbClr val="FF0000"/>
                </a:solidFill>
              </a:rPr>
              <a:t>M</a:t>
            </a:r>
            <a:r>
              <a:rPr lang="en-US" dirty="0" smtClean="0"/>
              <a:t>ethod—type of study &amp; participants</a:t>
            </a:r>
          </a:p>
          <a:p>
            <a:pPr marL="1028700" lvl="1" indent="-514350">
              <a:buFont typeface="+mj-lt"/>
              <a:buAutoNum type="arabicPeriod"/>
            </a:pPr>
            <a:r>
              <a:rPr lang="en-US" b="1" i="1" dirty="0" smtClean="0"/>
              <a:t> </a:t>
            </a:r>
            <a:r>
              <a:rPr lang="en-US" b="1" i="1" u="sng" dirty="0" smtClean="0">
                <a:solidFill>
                  <a:srgbClr val="FF0000"/>
                </a:solidFill>
              </a:rPr>
              <a:t>R</a:t>
            </a:r>
            <a:r>
              <a:rPr lang="en-US" dirty="0" smtClean="0"/>
              <a:t>esults</a:t>
            </a:r>
          </a:p>
          <a:p>
            <a:pPr marL="1028700" lvl="1" indent="-514350">
              <a:buFont typeface="+mj-lt"/>
              <a:buAutoNum type="arabicPeriod"/>
            </a:pPr>
            <a:r>
              <a:rPr lang="en-US" b="1" i="1" dirty="0" smtClean="0"/>
              <a:t> </a:t>
            </a:r>
            <a:r>
              <a:rPr lang="en-US" b="1" i="1" u="sng" dirty="0" smtClean="0">
                <a:solidFill>
                  <a:srgbClr val="FF0000"/>
                </a:solidFill>
              </a:rPr>
              <a:t>C</a:t>
            </a:r>
            <a:r>
              <a:rPr lang="en-US" dirty="0" smtClean="0"/>
              <a:t>onclusion</a:t>
            </a:r>
            <a:endParaRPr lang="en-US" dirty="0"/>
          </a:p>
          <a:p>
            <a:pPr marL="114300" indent="0">
              <a:buNone/>
            </a:pPr>
            <a:endParaRPr lang="en-US" dirty="0" smtClean="0"/>
          </a:p>
        </p:txBody>
      </p:sp>
    </p:spTree>
    <p:extLst>
      <p:ext uri="{BB962C8B-B14F-4D97-AF65-F5344CB8AC3E}">
        <p14:creationId xmlns:p14="http://schemas.microsoft.com/office/powerpoint/2010/main" val="1850641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9144000" cy="1143000"/>
          </a:xfrm>
        </p:spPr>
        <p:txBody>
          <a:bodyPr>
            <a:noAutofit/>
          </a:bodyPr>
          <a:lstStyle/>
          <a:p>
            <a:r>
              <a:rPr lang="en-AU" dirty="0" smtClean="0">
                <a:latin typeface="Marker Felt"/>
                <a:cs typeface="Marker Felt"/>
              </a:rPr>
              <a:t>An Organizational Technique (</a:t>
            </a:r>
            <a:r>
              <a:rPr lang="en-AU" b="1" i="1" u="sng" dirty="0" smtClean="0">
                <a:solidFill>
                  <a:srgbClr val="FFC000"/>
                </a:solidFill>
                <a:latin typeface="Marker Felt"/>
                <a:cs typeface="Marker Felt"/>
              </a:rPr>
              <a:t>PEE</a:t>
            </a:r>
            <a:r>
              <a:rPr lang="en-AU" dirty="0" smtClean="0">
                <a:latin typeface="Marker Felt"/>
                <a:cs typeface="Marker Felt"/>
              </a:rPr>
              <a:t>)</a:t>
            </a:r>
            <a:r>
              <a:rPr lang="en-US" dirty="0"/>
              <a:t> </a:t>
            </a:r>
            <a:br>
              <a:rPr lang="en-US" dirty="0"/>
            </a:br>
            <a:r>
              <a:rPr lang="en-US" sz="1000" i="1" dirty="0" smtClean="0"/>
              <a:t>adapted from Thomas Galvez, IB Teacher at Saigon International School</a:t>
            </a:r>
            <a:endParaRPr lang="en-AU" sz="1100" i="1" dirty="0">
              <a:latin typeface="Marker Felt"/>
              <a:cs typeface="Marker Felt"/>
            </a:endParaRPr>
          </a:p>
        </p:txBody>
      </p:sp>
      <p:sp>
        <p:nvSpPr>
          <p:cNvPr id="5" name="TextBox 4"/>
          <p:cNvSpPr txBox="1"/>
          <p:nvPr/>
        </p:nvSpPr>
        <p:spPr>
          <a:xfrm>
            <a:off x="107504" y="1340768"/>
            <a:ext cx="8928992" cy="1569660"/>
          </a:xfrm>
          <a:prstGeom prst="rect">
            <a:avLst/>
          </a:prstGeom>
          <a:noFill/>
        </p:spPr>
        <p:txBody>
          <a:bodyPr wrap="square" rtlCol="0">
            <a:spAutoFit/>
          </a:bodyPr>
          <a:lstStyle/>
          <a:p>
            <a:r>
              <a:rPr lang="en-US" sz="3200" b="1" u="sng" dirty="0" smtClean="0">
                <a:solidFill>
                  <a:srgbClr val="FFC000"/>
                </a:solidFill>
              </a:rPr>
              <a:t>P</a:t>
            </a:r>
            <a:r>
              <a:rPr lang="en-US" sz="3200" dirty="0" smtClean="0"/>
              <a:t>oint = Establishes the </a:t>
            </a:r>
            <a:r>
              <a:rPr lang="en-US" sz="3200" i="1" dirty="0"/>
              <a:t>main idea</a:t>
            </a:r>
            <a:r>
              <a:rPr lang="en-US" sz="3200" dirty="0"/>
              <a:t> you will </a:t>
            </a:r>
            <a:r>
              <a:rPr lang="en-US" sz="3200" dirty="0" smtClean="0"/>
              <a:t>explain </a:t>
            </a:r>
            <a:r>
              <a:rPr lang="en-US" sz="3200" dirty="0"/>
              <a:t>in your </a:t>
            </a:r>
            <a:r>
              <a:rPr lang="en-US" sz="3200" dirty="0" smtClean="0"/>
              <a:t>paragraph- rephrase the question/prompt.</a:t>
            </a:r>
          </a:p>
          <a:p>
            <a:pPr marL="914400" lvl="1" indent="-457200">
              <a:buFont typeface="Arial" panose="020B0604020202020204" pitchFamily="34" charset="0"/>
              <a:buChar char="•"/>
            </a:pPr>
            <a:r>
              <a:rPr lang="en-US" sz="3200" b="1" dirty="0" smtClean="0">
                <a:solidFill>
                  <a:srgbClr val="00B050"/>
                </a:solidFill>
              </a:rPr>
              <a:t>Command Term &amp; Definitions of concepts </a:t>
            </a:r>
          </a:p>
        </p:txBody>
      </p:sp>
      <p:sp>
        <p:nvSpPr>
          <p:cNvPr id="3" name="TextBox 2"/>
          <p:cNvSpPr txBox="1"/>
          <p:nvPr/>
        </p:nvSpPr>
        <p:spPr>
          <a:xfrm>
            <a:off x="107504" y="2924944"/>
            <a:ext cx="8784976" cy="1569660"/>
          </a:xfrm>
          <a:prstGeom prst="rect">
            <a:avLst/>
          </a:prstGeom>
          <a:noFill/>
        </p:spPr>
        <p:txBody>
          <a:bodyPr wrap="square" rtlCol="0">
            <a:spAutoFit/>
          </a:bodyPr>
          <a:lstStyle/>
          <a:p>
            <a:r>
              <a:rPr lang="en-US" sz="3200" b="1" u="sng" dirty="0" smtClean="0">
                <a:solidFill>
                  <a:srgbClr val="FFC000"/>
                </a:solidFill>
              </a:rPr>
              <a:t>E</a:t>
            </a:r>
            <a:r>
              <a:rPr lang="en-US" sz="3200" dirty="0" smtClean="0"/>
              <a:t>vidence = </a:t>
            </a:r>
            <a:r>
              <a:rPr lang="en-US" sz="3200" dirty="0"/>
              <a:t>A detail or specific example </a:t>
            </a:r>
            <a:r>
              <a:rPr lang="en-US" sz="3200" dirty="0" smtClean="0"/>
              <a:t>to </a:t>
            </a:r>
            <a:r>
              <a:rPr lang="en-US" sz="3200" dirty="0"/>
              <a:t>support your </a:t>
            </a:r>
            <a:r>
              <a:rPr lang="en-US" sz="3200" dirty="0" smtClean="0"/>
              <a:t>point- RESEARCH STUDY (</a:t>
            </a:r>
            <a:r>
              <a:rPr lang="en-US" sz="3200" b="1" i="1" u="sng" dirty="0" smtClean="0">
                <a:solidFill>
                  <a:srgbClr val="FF0000"/>
                </a:solidFill>
              </a:rPr>
              <a:t>SAMRC</a:t>
            </a:r>
            <a:r>
              <a:rPr lang="en-US" sz="3200" dirty="0" smtClean="0"/>
              <a:t>)</a:t>
            </a:r>
          </a:p>
          <a:p>
            <a:pPr marL="914400" lvl="1" indent="-457200">
              <a:buFont typeface="Arial" panose="020B0604020202020204" pitchFamily="34" charset="0"/>
              <a:buChar char="•"/>
            </a:pPr>
            <a:r>
              <a:rPr lang="en-US" sz="3200" b="1" dirty="0" smtClean="0">
                <a:solidFill>
                  <a:srgbClr val="00B050"/>
                </a:solidFill>
              </a:rPr>
              <a:t>Name and know the details of your study!</a:t>
            </a:r>
            <a:endParaRPr lang="en-US" sz="3200" b="1" dirty="0">
              <a:solidFill>
                <a:srgbClr val="00B050"/>
              </a:solidFill>
            </a:endParaRPr>
          </a:p>
        </p:txBody>
      </p:sp>
      <p:sp>
        <p:nvSpPr>
          <p:cNvPr id="6" name="TextBox 5"/>
          <p:cNvSpPr txBox="1"/>
          <p:nvPr/>
        </p:nvSpPr>
        <p:spPr>
          <a:xfrm>
            <a:off x="107504" y="4581128"/>
            <a:ext cx="8784976" cy="2554545"/>
          </a:xfrm>
          <a:prstGeom prst="rect">
            <a:avLst/>
          </a:prstGeom>
          <a:noFill/>
        </p:spPr>
        <p:txBody>
          <a:bodyPr wrap="square" rtlCol="0">
            <a:spAutoFit/>
          </a:bodyPr>
          <a:lstStyle/>
          <a:p>
            <a:r>
              <a:rPr lang="en-US" sz="3200" b="1" u="sng" dirty="0" smtClean="0">
                <a:solidFill>
                  <a:srgbClr val="FFC000"/>
                </a:solidFill>
              </a:rPr>
              <a:t>E</a:t>
            </a:r>
            <a:r>
              <a:rPr lang="en-US" sz="3200" dirty="0" smtClean="0"/>
              <a:t>xplanation = </a:t>
            </a:r>
            <a:r>
              <a:rPr lang="en-US" sz="3200" dirty="0"/>
              <a:t>C</a:t>
            </a:r>
            <a:r>
              <a:rPr lang="en-US" sz="3200" dirty="0" smtClean="0"/>
              <a:t>onnecting </a:t>
            </a:r>
            <a:r>
              <a:rPr lang="en-US" sz="3200" dirty="0"/>
              <a:t>the relevance of the </a:t>
            </a:r>
            <a:r>
              <a:rPr lang="en-US" sz="3200" dirty="0" smtClean="0"/>
              <a:t>evidence </a:t>
            </a:r>
            <a:r>
              <a:rPr lang="en-US" sz="3200" dirty="0"/>
              <a:t>to your </a:t>
            </a:r>
            <a:r>
              <a:rPr lang="en-US" sz="3200" dirty="0" smtClean="0"/>
              <a:t>point- so what? What does it tell us about behavior in context of the prompt?</a:t>
            </a:r>
          </a:p>
          <a:p>
            <a:pPr marL="914400" lvl="1" indent="-457200">
              <a:buFont typeface="Arial" panose="020B0604020202020204" pitchFamily="34" charset="0"/>
              <a:buChar char="•"/>
            </a:pPr>
            <a:r>
              <a:rPr lang="en-US" sz="3200" b="1" dirty="0" smtClean="0">
                <a:solidFill>
                  <a:srgbClr val="00B050"/>
                </a:solidFill>
              </a:rPr>
              <a:t>Tie this back to the CT and prompt…</a:t>
            </a:r>
            <a:endParaRPr lang="en-US" sz="3200" b="1" dirty="0">
              <a:solidFill>
                <a:srgbClr val="00B050"/>
              </a:solidFill>
            </a:endParaRPr>
          </a:p>
          <a:p>
            <a:endParaRPr lang="en-US" sz="3200" dirty="0"/>
          </a:p>
        </p:txBody>
      </p:sp>
    </p:spTree>
    <p:extLst>
      <p:ext uri="{BB962C8B-B14F-4D97-AF65-F5344CB8AC3E}">
        <p14:creationId xmlns:p14="http://schemas.microsoft.com/office/powerpoint/2010/main" val="4138989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1133</TotalTime>
  <Words>761</Words>
  <Application>Microsoft Office PowerPoint</Application>
  <PresentationFormat>On-screen Show (4:3)</PresentationFormat>
  <Paragraphs>100</Paragraphs>
  <Slides>10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MS PGothic</vt:lpstr>
      <vt:lpstr>Arial</vt:lpstr>
      <vt:lpstr>Bernard MT Condensed</vt:lpstr>
      <vt:lpstr>Calibri</vt:lpstr>
      <vt:lpstr>Centaur</vt:lpstr>
      <vt:lpstr>Marker Felt</vt:lpstr>
      <vt:lpstr>Times New Roman</vt:lpstr>
      <vt:lpstr>Tunga</vt:lpstr>
      <vt:lpstr>Wingdings</vt:lpstr>
      <vt:lpstr>Office Theme</vt:lpstr>
      <vt:lpstr>IB Psych 9/14/17</vt:lpstr>
      <vt:lpstr>More Practice…</vt:lpstr>
      <vt:lpstr>More Practice…</vt:lpstr>
      <vt:lpstr>PowerPoint Presentation</vt:lpstr>
      <vt:lpstr>Now, back to your responses…</vt:lpstr>
      <vt:lpstr>SAQ Structure Suggestions</vt:lpstr>
      <vt:lpstr>SAQ Structure Suggestions</vt:lpstr>
      <vt:lpstr>SAQ Structure Suggestions SAMRC (SCRAM)</vt:lpstr>
      <vt:lpstr>An Organizational Technique (PEE)  adapted from Thomas Galvez, IB Teacher at Saigon International School</vt:lpstr>
      <vt:lpstr>Now, back to your responses…</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Euro Studies 4.24.15</dc:title>
  <dc:creator>Windows User</dc:creator>
  <cp:lastModifiedBy>Steen, Matthew    SHS - Staff</cp:lastModifiedBy>
  <cp:revision>59</cp:revision>
  <dcterms:created xsi:type="dcterms:W3CDTF">2015-04-24T14:31:33Z</dcterms:created>
  <dcterms:modified xsi:type="dcterms:W3CDTF">2017-09-14T14:56:09Z</dcterms:modified>
</cp:coreProperties>
</file>