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"/>
  </p:notesMasterIdLst>
  <p:sldIdLst>
    <p:sldId id="268" r:id="rId2"/>
    <p:sldId id="265" r:id="rId3"/>
    <p:sldId id="264" r:id="rId4"/>
    <p:sldId id="262" r:id="rId5"/>
    <p:sldId id="272" r:id="rId6"/>
    <p:sldId id="271" r:id="rId7"/>
    <p:sldId id="273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4A225-3451-4817-B6B5-FBD6C24F8341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BC3F6-2888-490F-92D8-7FD948B79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97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5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45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4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9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2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17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7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2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18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AFB1-8515-473D-9E22-CA68E9291826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A3A1-4B43-43F6-B95F-662DA3524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3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  <a:prstGeom prst="rect">
            <a:avLst/>
          </a:prstGeo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World Studies 10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9.18.17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715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r>
              <a:rPr lang="en-US" sz="3600" b="1" dirty="0" smtClean="0"/>
              <a:t> Nothing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02234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200" b="1" dirty="0" smtClean="0"/>
              <a:t>Writing Implement</a:t>
            </a:r>
          </a:p>
          <a:p>
            <a:pPr marL="602234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3200" b="1" dirty="0" smtClean="0"/>
              <a:t>The start of your notes…</a:t>
            </a:r>
          </a:p>
          <a:p>
            <a:pPr marL="602234" lvl="1" indent="-273050">
              <a:lnSpc>
                <a:spcPct val="90000"/>
              </a:lnSpc>
              <a:buFont typeface="Wingdings 2"/>
              <a:buChar char=""/>
              <a:defRPr/>
            </a:pPr>
            <a:endParaRPr lang="en-US" sz="32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Today’s Learning Objectives:</a:t>
            </a:r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3200" b="1" dirty="0" smtClean="0"/>
              <a:t>I can describe what changes took place leading to the Middle Ages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7150" indent="0" eaLnBrk="1" hangingPunct="1">
              <a:buFont typeface="Wingdings" pitchFamily="2" charset="2"/>
              <a:buNone/>
            </a:pPr>
            <a:r>
              <a:rPr lang="en-US" b="1" u="sng" dirty="0" smtClean="0"/>
              <a:t>Today’s Agenda:</a:t>
            </a:r>
          </a:p>
          <a:p>
            <a:pPr marL="57150" indent="0" eaLnBrk="1" hangingPunct="1"/>
            <a:r>
              <a:rPr lang="en-US" sz="2800" dirty="0" smtClean="0"/>
              <a:t>Europe after Charlemagne</a:t>
            </a:r>
          </a:p>
          <a:p>
            <a:pPr marL="57150" indent="0" eaLnBrk="1" hangingPunct="1"/>
            <a:r>
              <a:rPr lang="en-US" sz="2800" dirty="0" smtClean="0"/>
              <a:t>Feudalism</a:t>
            </a:r>
            <a:endParaRPr lang="en-US" sz="2800" dirty="0" smtClean="0"/>
          </a:p>
          <a:p>
            <a:pPr marL="57150" indent="0" eaLnBrk="1" hangingPunct="1"/>
            <a:endParaRPr lang="en-US" sz="2800" dirty="0"/>
          </a:p>
          <a:p>
            <a:pPr marL="57150" indent="0" eaLnBrk="1" hangingPunct="1"/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HW: </a:t>
            </a:r>
          </a:p>
          <a:p>
            <a:pPr marL="57150" indent="0">
              <a:buNone/>
            </a:pPr>
            <a:r>
              <a:rPr lang="en-US" sz="2800" dirty="0" smtClean="0"/>
              <a:t>CRA 7.2 w/definitions &amp; chart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72888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  <a:prstGeom prst="rect">
            <a:avLst/>
          </a:prstGeo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Europe After the Fall of Rome</a:t>
            </a:r>
            <a:endParaRPr lang="en-US" u="sng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5715000" cy="556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b="1" dirty="0"/>
              <a:t>Charlemagne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1" dirty="0"/>
              <a:t>Grandson of Charles </a:t>
            </a:r>
            <a:r>
              <a:rPr lang="en-US" sz="2800" b="1" dirty="0" smtClean="0"/>
              <a:t>Martel (“The Hammer”) </a:t>
            </a:r>
            <a:r>
              <a:rPr lang="en-US" sz="2800" b="1" dirty="0"/>
              <a:t>[</a:t>
            </a:r>
            <a:r>
              <a:rPr lang="en-US" sz="2800" b="1" dirty="0" smtClean="0"/>
              <a:t>defeated </a:t>
            </a:r>
            <a:r>
              <a:rPr lang="en-US" sz="2800" b="1" dirty="0"/>
              <a:t>the Muslims—Battle of Tours, </a:t>
            </a:r>
            <a:r>
              <a:rPr lang="en-US" sz="2800" b="1" dirty="0" smtClean="0"/>
              <a:t>732]</a:t>
            </a:r>
            <a:endParaRPr lang="en-US" sz="2800" b="1" dirty="0"/>
          </a:p>
          <a:p>
            <a:pPr lvl="2">
              <a:lnSpc>
                <a:spcPct val="90000"/>
              </a:lnSpc>
              <a:defRPr/>
            </a:pPr>
            <a:r>
              <a:rPr lang="en-US" sz="2800" b="1" dirty="0"/>
              <a:t>Briefly united western Europe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1" dirty="0"/>
              <a:t>December 25, 800—Pope Leo III crowns him Emperor of the Romans (Christendom)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b="1" dirty="0" smtClean="0"/>
              <a:t>Establishment of the HRE—Holy </a:t>
            </a:r>
            <a:r>
              <a:rPr lang="en-US" sz="2800" b="1" dirty="0"/>
              <a:t>Roman </a:t>
            </a:r>
            <a:r>
              <a:rPr lang="en-US" sz="2800" b="1" dirty="0" smtClean="0"/>
              <a:t>Empire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800" b="1" dirty="0" smtClean="0">
                <a:ea typeface="ＭＳ Ｐゴシック" pitchFamily="34" charset="-128"/>
              </a:rPr>
              <a:t>Everyone </a:t>
            </a:r>
            <a:r>
              <a:rPr lang="en-US" altLang="en-US" sz="2800" b="1" dirty="0" smtClean="0">
                <a:ea typeface="ＭＳ Ｐゴシック" pitchFamily="34" charset="-128"/>
              </a:rPr>
              <a:t>“safe” </a:t>
            </a:r>
            <a:r>
              <a:rPr lang="en-US" altLang="en-US" sz="2800" b="1" dirty="0" smtClean="0">
                <a:ea typeface="ＭＳ Ｐゴシック" pitchFamily="34" charset="-128"/>
              </a:rPr>
              <a:t>until…wait for it</a:t>
            </a:r>
          </a:p>
          <a:p>
            <a:pPr lvl="2">
              <a:lnSpc>
                <a:spcPct val="90000"/>
              </a:lnSpc>
              <a:defRPr/>
            </a:pPr>
            <a:endParaRPr lang="en-US" sz="2800" b="1" dirty="0"/>
          </a:p>
          <a:p>
            <a:pPr>
              <a:lnSpc>
                <a:spcPct val="90000"/>
              </a:lnSpc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46" y="2733675"/>
            <a:ext cx="3181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49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33528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  <a:latin typeface="Apple Chancery" pitchFamily="-84" charset="0"/>
                <a:ea typeface="ＭＳ Ｐゴシック" pitchFamily="34" charset="-128"/>
              </a:rPr>
              <a:t>The Vikings</a:t>
            </a:r>
          </a:p>
        </p:txBody>
      </p:sp>
      <p:pic>
        <p:nvPicPr>
          <p:cNvPr id="25603" name="Picture 4" descr="baltic_sea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51228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swedish-flag-6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20574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Flag_Denmar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0939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norwegian-flag-64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2133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chemeClr val="accent2"/>
                </a:solidFill>
                <a:latin typeface="Georgia" pitchFamily="18" charset="0"/>
                <a:ea typeface="ＭＳ Ｐゴシック" pitchFamily="34" charset="-128"/>
              </a:rPr>
              <a:t>Vikings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94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cs typeface="Georgia"/>
              </a:rPr>
              <a:t>Seafaring warriors from Scandinavia</a:t>
            </a:r>
          </a:p>
          <a:p>
            <a:pPr lvl="1">
              <a:defRPr/>
            </a:pPr>
            <a:r>
              <a:rPr lang="en-US" sz="2800" dirty="0" smtClean="0">
                <a:cs typeface="Georgia"/>
              </a:rPr>
              <a:t>Around 800-1000 Europe generally warms up</a:t>
            </a:r>
          </a:p>
          <a:p>
            <a:pPr lvl="1">
              <a:defRPr/>
            </a:pPr>
            <a:r>
              <a:rPr lang="en-US" sz="2800" dirty="0" smtClean="0">
                <a:cs typeface="Georgia"/>
              </a:rPr>
              <a:t>Leads to more food in Northern areas </a:t>
            </a:r>
            <a:r>
              <a:rPr lang="en-US" sz="2800" i="1" u="sng" dirty="0" smtClean="0">
                <a:cs typeface="Georgia"/>
              </a:rPr>
              <a:t>MORE FOOD=MORE PEOPLE</a:t>
            </a:r>
          </a:p>
          <a:p>
            <a:pPr lvl="1">
              <a:defRPr/>
            </a:pPr>
            <a:r>
              <a:rPr lang="en-US" sz="2800" dirty="0" smtClean="0">
                <a:cs typeface="Georgia"/>
              </a:rPr>
              <a:t>Scandinavia gets too crowded and warrior culture leads to looking for new places to conquer</a:t>
            </a:r>
          </a:p>
          <a:p>
            <a:pPr lvl="1">
              <a:defRPr/>
            </a:pPr>
            <a:r>
              <a:rPr lang="en-US" sz="2800" dirty="0" smtClean="0">
                <a:cs typeface="Georgia"/>
              </a:rPr>
              <a:t>Conquering turns to raiding = Vikings</a:t>
            </a:r>
          </a:p>
          <a:p>
            <a:pPr>
              <a:defRPr/>
            </a:pPr>
            <a:r>
              <a:rPr lang="en-US" sz="3200" dirty="0" smtClean="0">
                <a:cs typeface="Georgia"/>
              </a:rPr>
              <a:t>Attacks occur all over Europe</a:t>
            </a:r>
            <a:r>
              <a:rPr lang="en-US" sz="3200" dirty="0" smtClean="0">
                <a:cs typeface="Georgia"/>
                <a:sym typeface="Wingdings"/>
              </a:rPr>
              <a:t></a:t>
            </a:r>
            <a:r>
              <a:rPr lang="en-US" sz="3200" dirty="0">
                <a:cs typeface="Georgia"/>
                <a:sym typeface="Wingdings"/>
              </a:rPr>
              <a:t> </a:t>
            </a:r>
            <a:r>
              <a:rPr lang="en-US" sz="3200" dirty="0" smtClean="0">
                <a:cs typeface="Georgia"/>
                <a:sym typeface="Wingdings"/>
              </a:rPr>
              <a:t>records exist from Britain to Constantinople</a:t>
            </a:r>
          </a:p>
          <a:p>
            <a:pPr marL="0" indent="0">
              <a:buFontTx/>
              <a:buNone/>
              <a:defRPr/>
            </a:pPr>
            <a:endParaRPr lang="en-US" sz="32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845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chemeClr val="accent2"/>
                </a:solidFill>
                <a:latin typeface="Georgia" pitchFamily="18" charset="0"/>
                <a:ea typeface="ＭＳ Ｐゴシック" pitchFamily="34" charset="-128"/>
              </a:rPr>
              <a:t>Vikings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94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cs typeface="Georgia"/>
                <a:sym typeface="Wingdings"/>
              </a:rPr>
              <a:t>Attacks </a:t>
            </a:r>
            <a:r>
              <a:rPr lang="en-US" sz="3200" dirty="0" smtClean="0">
                <a:cs typeface="Georgia"/>
                <a:sym typeface="Wingdings"/>
              </a:rPr>
              <a:t>are common and random smash and grab jobs</a:t>
            </a:r>
          </a:p>
          <a:p>
            <a:pPr lvl="1">
              <a:defRPr/>
            </a:pPr>
            <a:r>
              <a:rPr lang="en-US" sz="2800" dirty="0" smtClean="0">
                <a:cs typeface="Georgia"/>
                <a:sym typeface="Wingdings"/>
              </a:rPr>
              <a:t>Indiscriminate in age, gender, area, religion or social status</a:t>
            </a:r>
          </a:p>
          <a:p>
            <a:pPr lvl="1">
              <a:defRPr/>
            </a:pPr>
            <a:r>
              <a:rPr lang="en-US" sz="2800" dirty="0" smtClean="0">
                <a:cs typeface="Georgia"/>
                <a:sym typeface="Wingdings"/>
              </a:rPr>
              <a:t>Incredibly quick and brutal</a:t>
            </a:r>
          </a:p>
          <a:p>
            <a:pPr lvl="1">
              <a:defRPr/>
            </a:pPr>
            <a:r>
              <a:rPr lang="en-US" sz="2800" dirty="0" smtClean="0">
                <a:cs typeface="Georgia"/>
                <a:sym typeface="Wingdings"/>
              </a:rPr>
              <a:t>Not just on coast (boats could sail in 3 feet of water)</a:t>
            </a:r>
          </a:p>
          <a:p>
            <a:pPr lvl="1">
              <a:defRPr/>
            </a:pPr>
            <a:r>
              <a:rPr lang="en-US" sz="2800" dirty="0" smtClean="0">
                <a:cs typeface="Georgia"/>
                <a:sym typeface="Wingdings"/>
              </a:rPr>
              <a:t>Almost invincible (even battled Charlemagne to stalemate)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793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chemeClr val="accent2"/>
                </a:solidFill>
                <a:latin typeface="Georgia" pitchFamily="18" charset="0"/>
                <a:ea typeface="ＭＳ Ｐゴシック" pitchFamily="34" charset="-128"/>
              </a:rPr>
              <a:t>Vikings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257800" cy="594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cs typeface="Georgia"/>
                <a:sym typeface="Wingdings"/>
              </a:rPr>
              <a:t>Eventually settle down when the King of France gives the Vikings some land to stop attacking him</a:t>
            </a:r>
          </a:p>
          <a:p>
            <a:pPr lvl="1">
              <a:defRPr/>
            </a:pPr>
            <a:r>
              <a:rPr lang="en-US" sz="2800" dirty="0" smtClean="0">
                <a:cs typeface="Georgia"/>
                <a:sym typeface="Wingdings"/>
              </a:rPr>
              <a:t>Founded </a:t>
            </a:r>
            <a:r>
              <a:rPr lang="en-US" sz="2800" dirty="0">
                <a:cs typeface="Georgia"/>
                <a:sym typeface="Wingdings"/>
              </a:rPr>
              <a:t>Normandy </a:t>
            </a:r>
            <a:r>
              <a:rPr lang="en-US" sz="2800" dirty="0" smtClean="0">
                <a:cs typeface="Georgia"/>
                <a:sym typeface="Wingdings"/>
              </a:rPr>
              <a:t>(Land of the Northmen) as some stayed behind “wintering” and colonized</a:t>
            </a:r>
            <a:r>
              <a:rPr lang="en-US" sz="2800" dirty="0" smtClean="0">
                <a:cs typeface="Georgia"/>
                <a:sym typeface="Wingdings"/>
              </a:rPr>
              <a:t>…</a:t>
            </a:r>
            <a:endParaRPr lang="en-US" sz="2800" dirty="0" smtClean="0">
              <a:cs typeface="Georgia"/>
              <a:sym typeface="Wingdings"/>
            </a:endParaRPr>
          </a:p>
        </p:txBody>
      </p:sp>
      <p:pic>
        <p:nvPicPr>
          <p:cNvPr id="1026" name="Picture 2" descr="Image result for vikings r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334000" cy="56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8229600" cy="1143000"/>
          </a:xfrm>
        </p:spPr>
        <p:txBody>
          <a:bodyPr/>
          <a:lstStyle/>
          <a:p>
            <a:r>
              <a:rPr lang="en-US" altLang="en-US" u="sng" dirty="0" smtClean="0">
                <a:solidFill>
                  <a:schemeClr val="accent2"/>
                </a:solidFill>
                <a:latin typeface="Georgia" pitchFamily="18" charset="0"/>
                <a:ea typeface="ＭＳ Ｐゴシック" pitchFamily="34" charset="-128"/>
              </a:rPr>
              <a:t>Vikings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i="1" u="sng" dirty="0" smtClean="0">
                <a:cs typeface="Georgia"/>
                <a:sym typeface="Wingdings"/>
              </a:rPr>
              <a:t>Beginning </a:t>
            </a:r>
            <a:r>
              <a:rPr lang="en-US" sz="3200" b="1" i="1" u="sng" dirty="0" smtClean="0">
                <a:cs typeface="Georgia"/>
                <a:sym typeface="Wingdings"/>
              </a:rPr>
              <a:t>of Feudal system</a:t>
            </a:r>
            <a:endParaRPr lang="en-US" sz="3200" b="1" i="1" u="sng" dirty="0">
              <a:cs typeface="Georgia"/>
              <a:sym typeface="Wingdings"/>
            </a:endParaRPr>
          </a:p>
          <a:p>
            <a:pPr lvl="1">
              <a:defRPr/>
            </a:pPr>
            <a:r>
              <a:rPr lang="en-US" sz="2800" dirty="0" smtClean="0">
                <a:effectLst/>
              </a:rPr>
              <a:t>Feudal:  "pertaining </a:t>
            </a:r>
            <a:r>
              <a:rPr lang="en-US" sz="2800" dirty="0">
                <a:effectLst/>
              </a:rPr>
              <a:t>to </a:t>
            </a:r>
            <a:r>
              <a:rPr lang="en-US" sz="2800" i="1" dirty="0">
                <a:effectLst/>
              </a:rPr>
              <a:t>feuds</a:t>
            </a:r>
            <a:r>
              <a:rPr lang="en-US" sz="2800" dirty="0">
                <a:effectLst/>
              </a:rPr>
              <a:t>," estates of land granted by a superior on condition of services to be rendered to the grantor, from Medieval Latin </a:t>
            </a:r>
            <a:r>
              <a:rPr lang="en-US" sz="2800" i="1" dirty="0" err="1">
                <a:effectLst/>
              </a:rPr>
              <a:t>feudalis</a:t>
            </a:r>
            <a:r>
              <a:rPr lang="en-US" sz="2800" dirty="0">
                <a:effectLst/>
              </a:rPr>
              <a:t>, from </a:t>
            </a:r>
            <a:r>
              <a:rPr lang="en-US" sz="2800" i="1" dirty="0" err="1">
                <a:effectLst/>
              </a:rPr>
              <a:t>feudum</a:t>
            </a:r>
            <a:r>
              <a:rPr lang="en-US" sz="2800" dirty="0">
                <a:effectLst/>
              </a:rPr>
              <a:t> "feudal estate, land granted to be held as a benefice," of Germanic origin (cognates: Gothic </a:t>
            </a:r>
            <a:r>
              <a:rPr lang="en-US" sz="2800" i="1" dirty="0" err="1">
                <a:effectLst/>
              </a:rPr>
              <a:t>faihu</a:t>
            </a:r>
            <a:r>
              <a:rPr lang="en-US" sz="2800" dirty="0">
                <a:effectLst/>
              </a:rPr>
              <a:t> "property," Old High German </a:t>
            </a:r>
            <a:r>
              <a:rPr lang="en-US" sz="2800" i="1" dirty="0" err="1">
                <a:effectLst/>
              </a:rPr>
              <a:t>fihu</a:t>
            </a:r>
            <a:r>
              <a:rPr lang="en-US" sz="2800" dirty="0">
                <a:effectLst/>
              </a:rPr>
              <a:t> "</a:t>
            </a:r>
            <a:r>
              <a:rPr lang="en-US" sz="2800" dirty="0" smtClean="0">
                <a:effectLst/>
              </a:rPr>
              <a:t>cattle</a:t>
            </a:r>
            <a:r>
              <a:rPr lang="en-US" sz="2800" dirty="0">
                <a:effectLst/>
              </a:rPr>
              <a:t>.</a:t>
            </a:r>
            <a:r>
              <a:rPr lang="en-US" sz="2800" dirty="0" smtClean="0">
                <a:effectLst/>
              </a:rPr>
              <a:t>"</a:t>
            </a:r>
            <a:endParaRPr lang="en-US" sz="2800" dirty="0">
              <a:effectLst/>
            </a:endParaRPr>
          </a:p>
          <a:p>
            <a:pPr marL="457200" lvl="1" indent="0">
              <a:buNone/>
              <a:defRPr/>
            </a:pPr>
            <a:endParaRPr lang="en-US" sz="2800" b="1" i="1" u="sng" dirty="0" smtClean="0">
              <a:effectLst/>
            </a:endParaRPr>
          </a:p>
          <a:p>
            <a:pPr marL="457200" lvl="1" indent="0" algn="ctr">
              <a:buNone/>
              <a:defRPr/>
            </a:pPr>
            <a:r>
              <a:rPr lang="en-US" sz="2800" b="1" i="1" u="sng" dirty="0" smtClean="0">
                <a:effectLst/>
              </a:rPr>
              <a:t>Not </a:t>
            </a:r>
            <a:r>
              <a:rPr lang="en-US" sz="2800" b="1" i="1" u="sng" dirty="0">
                <a:effectLst/>
              </a:rPr>
              <a:t>related </a:t>
            </a:r>
            <a:r>
              <a:rPr lang="en-US" sz="2800" b="1" i="1" u="sng" dirty="0" smtClean="0">
                <a:effectLst/>
              </a:rPr>
              <a:t>to</a:t>
            </a:r>
            <a:r>
              <a:rPr lang="en-US" sz="2800" b="1" i="1" u="sng" dirty="0">
                <a:effectLst/>
              </a:rPr>
              <a:t> </a:t>
            </a:r>
            <a:r>
              <a:rPr lang="en-US" sz="2800" b="1" i="1" u="sng" dirty="0" smtClean="0">
                <a:effectLst/>
              </a:rPr>
              <a:t>“</a:t>
            </a:r>
            <a:r>
              <a:rPr lang="en-US" sz="2800" b="1" i="1" u="sng" dirty="0" smtClean="0">
                <a:effectLst/>
              </a:rPr>
              <a:t>feud.”</a:t>
            </a:r>
            <a:endParaRPr lang="en-US" sz="2800" b="1" i="1" u="sng" dirty="0" smtClean="0">
              <a:cs typeface="Georgia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556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571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2800" u="sng" dirty="0" smtClean="0">
                <a:solidFill>
                  <a:schemeClr val="accent2"/>
                </a:solidFill>
                <a:latin typeface="Georgia" pitchFamily="18" charset="0"/>
                <a:ea typeface="ＭＳ Ｐゴシック" pitchFamily="34" charset="-128"/>
              </a:rPr>
              <a:t>What have the Vikings ever done for us?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Foundation of feudal </a:t>
            </a:r>
            <a:r>
              <a:rPr lang="en-US" altLang="en-US" sz="3000" u="sng" dirty="0" smtClean="0">
                <a:ea typeface="ＭＳ Ｐゴシック" pitchFamily="34" charset="-128"/>
              </a:rPr>
              <a:t>hierarchy</a:t>
            </a:r>
            <a:r>
              <a:rPr lang="en-US" altLang="en-US" sz="3000" dirty="0" smtClean="0">
                <a:ea typeface="ＭＳ Ｐゴシック" pitchFamily="34" charset="-128"/>
              </a:rPr>
              <a:t> and system</a:t>
            </a: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Solidify Christianity as the “in” thing in Europe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Changes their religion from pessimistic to optimistic</a:t>
            </a: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“Discover” Iceland, Greenland and N. America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Maybe got as far South as Massachusetts</a:t>
            </a:r>
          </a:p>
          <a:p>
            <a:pPr>
              <a:lnSpc>
                <a:spcPct val="80000"/>
              </a:lnSpc>
            </a:pPr>
            <a:r>
              <a:rPr lang="en-US" altLang="en-US" sz="3000" u="sng" dirty="0" smtClean="0">
                <a:ea typeface="ＭＳ Ｐゴシック" pitchFamily="34" charset="-128"/>
              </a:rPr>
              <a:t>12 man trial by jury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Staple of Anglo-American justice system</a:t>
            </a: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Become the modern English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>
                <a:ea typeface="ＭＳ Ｐゴシック" pitchFamily="34" charset="-128"/>
              </a:rPr>
              <a:t>Eventually Colonize north (York) in 800s-1000s and conquer south (London, etc.) in </a:t>
            </a:r>
            <a:r>
              <a:rPr lang="en-US" altLang="en-US" sz="2600" dirty="0" smtClean="0">
                <a:ea typeface="ＭＳ Ｐゴシック" pitchFamily="34" charset="-128"/>
              </a:rPr>
              <a:t>1066</a:t>
            </a:r>
          </a:p>
          <a:p>
            <a:pPr lvl="2">
              <a:defRPr/>
            </a:pPr>
            <a:r>
              <a:rPr lang="en-US" sz="2200" dirty="0" smtClean="0">
                <a:cs typeface="Georgia"/>
                <a:sym typeface="Wingdings"/>
              </a:rPr>
              <a:t>William </a:t>
            </a:r>
            <a:r>
              <a:rPr lang="en-US" sz="2200" dirty="0">
                <a:cs typeface="Georgia"/>
                <a:sym typeface="Wingdings"/>
              </a:rPr>
              <a:t>“the Conqueror” (“the Bastard”, “of Normandy”)</a:t>
            </a:r>
          </a:p>
          <a:p>
            <a:pPr lvl="1">
              <a:lnSpc>
                <a:spcPct val="80000"/>
              </a:lnSpc>
            </a:pPr>
            <a:endParaRPr lang="en-US" altLang="en-US" sz="2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Revolutionize shipbuilding theory</a:t>
            </a: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ea typeface="ＭＳ Ｐゴシック" pitchFamily="34" charset="-128"/>
              </a:rPr>
              <a:t>Fascinating Sagas (Legend/Epic Poetry combo)</a:t>
            </a:r>
          </a:p>
        </p:txBody>
      </p:sp>
    </p:spTree>
    <p:extLst>
      <p:ext uri="{BB962C8B-B14F-4D97-AF65-F5344CB8AC3E}">
        <p14:creationId xmlns:p14="http://schemas.microsoft.com/office/powerpoint/2010/main" val="6403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3800" u="sng" dirty="0" smtClean="0">
                <a:solidFill>
                  <a:schemeClr val="accent2"/>
                </a:solidFill>
                <a:latin typeface="Georgia" pitchFamily="18" charset="0"/>
                <a:ea typeface="ＭＳ Ｐゴシック" pitchFamily="34" charset="-128"/>
              </a:rPr>
              <a:t>What have the Vikings ever done for us?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Founded feudal hierarchy and system:</a:t>
            </a:r>
          </a:p>
          <a:p>
            <a:pPr>
              <a:lnSpc>
                <a:spcPct val="80000"/>
              </a:lnSpc>
            </a:pPr>
            <a:endParaRPr lang="en-US" altLang="en-US" sz="3600" dirty="0">
              <a:latin typeface="Corbel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Please grab a WH text book</a:t>
            </a:r>
          </a:p>
          <a:p>
            <a:pPr lvl="1">
              <a:lnSpc>
                <a:spcPct val="80000"/>
              </a:lnSpc>
            </a:pP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CRA 7.2</a:t>
            </a:r>
          </a:p>
          <a:p>
            <a:pPr lvl="2">
              <a:lnSpc>
                <a:spcPct val="80000"/>
              </a:lnSpc>
            </a:pP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Utilize the chart in order to place “people” in the social roles that you believe best define them…as well as the </a:t>
            </a: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societal arrangement.</a:t>
            </a:r>
          </a:p>
          <a:p>
            <a:pPr lvl="2">
              <a:lnSpc>
                <a:spcPct val="80000"/>
              </a:lnSpc>
            </a:pP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Define </a:t>
            </a: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the </a:t>
            </a: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terms at the beginning of the section </a:t>
            </a: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(from the text or other source</a:t>
            </a:r>
            <a:r>
              <a:rPr lang="en-US" altLang="en-US" sz="3600" dirty="0" smtClean="0">
                <a:latin typeface="Corbel" pitchFamily="34" charset="0"/>
                <a:ea typeface="ＭＳ Ｐゴシック" pitchFamily="34" charset="-128"/>
              </a:rPr>
              <a:t>…)</a:t>
            </a:r>
            <a:endParaRPr lang="en-US" altLang="en-US" sz="3600" dirty="0" smtClean="0">
              <a:latin typeface="Corbe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568</TotalTime>
  <Words>426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ＭＳ Ｐゴシック</vt:lpstr>
      <vt:lpstr>Apple Chancery</vt:lpstr>
      <vt:lpstr>Arial</vt:lpstr>
      <vt:lpstr>Bookman Old Style</vt:lpstr>
      <vt:lpstr>Calibri</vt:lpstr>
      <vt:lpstr>Corbel</vt:lpstr>
      <vt:lpstr>Georgia</vt:lpstr>
      <vt:lpstr>Rockwell</vt:lpstr>
      <vt:lpstr>Tunga</vt:lpstr>
      <vt:lpstr>Verdana</vt:lpstr>
      <vt:lpstr>Wingdings</vt:lpstr>
      <vt:lpstr>Wingdings 2</vt:lpstr>
      <vt:lpstr>Damask</vt:lpstr>
      <vt:lpstr>World Studies 10 9.18.17</vt:lpstr>
      <vt:lpstr>Europe After the Fall of Rome</vt:lpstr>
      <vt:lpstr>The Vikings</vt:lpstr>
      <vt:lpstr>Vikings</vt:lpstr>
      <vt:lpstr>Vikings</vt:lpstr>
      <vt:lpstr>Vikings</vt:lpstr>
      <vt:lpstr>Vikings</vt:lpstr>
      <vt:lpstr>What have the Vikings ever done for us?</vt:lpstr>
      <vt:lpstr>What have the Vikings ever done for us?</vt:lpstr>
    </vt:vector>
  </TitlesOfParts>
  <Company>Edmonds School District #15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Studies 9.8.14</dc:title>
  <dc:creator>steenm</dc:creator>
  <cp:lastModifiedBy>Steen, Matthew    SHS - Staff</cp:lastModifiedBy>
  <cp:revision>32</cp:revision>
  <dcterms:created xsi:type="dcterms:W3CDTF">2014-09-08T04:07:22Z</dcterms:created>
  <dcterms:modified xsi:type="dcterms:W3CDTF">2017-09-18T19:26:09Z</dcterms:modified>
</cp:coreProperties>
</file>