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2" r:id="rId3"/>
    <p:sldId id="273" r:id="rId4"/>
    <p:sldId id="275" r:id="rId5"/>
    <p:sldId id="274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104FE-F7D9-48DB-B2EE-71F08189EA8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10402-E367-4373-A203-6BBA824F6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9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3128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6F7536-7D0F-4B88-985F-F37BF8D5082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3316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4C1D80-A2F7-4B35-897F-41AA2057EEF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0179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0AEDC6-9A3A-4A96-8D21-C9A332A1936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8856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1A6D8A-AB80-4C79-BE80-B38455CA835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3596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1A6D8A-AB80-4C79-BE80-B38455CA835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9323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1A6D8A-AB80-4C79-BE80-B38455CA835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3172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7870-7DE7-4AE4-A694-14FAE43A853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162E-B232-4817-9A04-35A91D11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2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7870-7DE7-4AE4-A694-14FAE43A853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162E-B232-4817-9A04-35A91D11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5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7870-7DE7-4AE4-A694-14FAE43A853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162E-B232-4817-9A04-35A91D11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2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7870-7DE7-4AE4-A694-14FAE43A853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162E-B232-4817-9A04-35A91D11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7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7870-7DE7-4AE4-A694-14FAE43A853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162E-B232-4817-9A04-35A91D11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1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7870-7DE7-4AE4-A694-14FAE43A853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162E-B232-4817-9A04-35A91D11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0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7870-7DE7-4AE4-A694-14FAE43A853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162E-B232-4817-9A04-35A91D11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89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7870-7DE7-4AE4-A694-14FAE43A853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162E-B232-4817-9A04-35A91D11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7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7870-7DE7-4AE4-A694-14FAE43A853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162E-B232-4817-9A04-35A91D11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4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7870-7DE7-4AE4-A694-14FAE43A853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162E-B232-4817-9A04-35A91D11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3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7870-7DE7-4AE4-A694-14FAE43A853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162E-B232-4817-9A04-35A91D11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5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27870-7DE7-4AE4-A694-14FAE43A853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9162E-B232-4817-9A04-35A91D11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4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youtu.be/nVDzRPZbHTk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1524000" y="228600"/>
            <a:ext cx="8591550" cy="1066800"/>
          </a:xfrm>
        </p:spPr>
        <p:txBody>
          <a:bodyPr/>
          <a:lstStyle/>
          <a:p>
            <a:pPr marL="484188" algn="ctr"/>
            <a:r>
              <a:rPr lang="en-US" altLang="en-US" b="1" dirty="0" smtClean="0">
                <a:solidFill>
                  <a:srgbClr val="00B0F0"/>
                </a:solidFill>
                <a:cs typeface="Tunga" pitchFamily="34" charset="0"/>
              </a:rPr>
              <a:t>IB Psych </a:t>
            </a:r>
            <a:r>
              <a:rPr lang="en-US" altLang="en-US" b="1" dirty="0" smtClean="0">
                <a:solidFill>
                  <a:srgbClr val="FF0000"/>
                </a:solidFill>
                <a:cs typeface="Tunga" pitchFamily="34" charset="0"/>
              </a:rPr>
              <a:t>9/19/17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152400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>
              <a:buNone/>
              <a:defRPr/>
            </a:pPr>
            <a:r>
              <a:rPr lang="en-US" sz="5800" b="1" u="sng" dirty="0"/>
              <a:t>DUE:</a:t>
            </a:r>
            <a:endParaRPr lang="en-US" sz="5800" b="1" dirty="0"/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6000" b="1" dirty="0" smtClean="0"/>
              <a:t>Nothing</a:t>
            </a:r>
            <a:endParaRPr lang="en-US" sz="5800" b="1" dirty="0"/>
          </a:p>
          <a:p>
            <a:pPr marL="0" indent="0">
              <a:buNone/>
              <a:defRPr/>
            </a:pPr>
            <a:endParaRPr lang="en-US" sz="5800" b="1" u="sng" dirty="0"/>
          </a:p>
          <a:p>
            <a:pPr marL="0" indent="0">
              <a:buNone/>
              <a:defRPr/>
            </a:pPr>
            <a:r>
              <a:rPr lang="en-US" sz="5800" b="1" u="sng" dirty="0"/>
              <a:t>Take out :</a:t>
            </a:r>
            <a:r>
              <a:rPr lang="en-US" sz="5800" b="1" dirty="0"/>
              <a:t> </a:t>
            </a:r>
          </a:p>
          <a:p>
            <a:pPr marL="273050" indent="-273050">
              <a:buNone/>
              <a:defRPr/>
            </a:pPr>
            <a:endParaRPr lang="en-US" sz="5800" b="1" dirty="0"/>
          </a:p>
          <a:p>
            <a:pPr marL="673100" lvl="1" indent="-273050">
              <a:buFont typeface="Wingdings" pitchFamily="2" charset="2"/>
              <a:buChar char="Ø"/>
              <a:defRPr/>
            </a:pPr>
            <a:r>
              <a:rPr lang="en-US" sz="5800" b="1" i="1" u="sng" dirty="0"/>
              <a:t>Notes/Paper</a:t>
            </a:r>
          </a:p>
          <a:p>
            <a:pPr marL="673100" lvl="1" indent="-273050">
              <a:buFont typeface="Wingdings" pitchFamily="2" charset="2"/>
              <a:buChar char="Ø"/>
              <a:defRPr/>
            </a:pPr>
            <a:r>
              <a:rPr lang="en-US" sz="5800" b="1" i="1" u="sng" dirty="0"/>
              <a:t>Note-taking devices</a:t>
            </a:r>
          </a:p>
          <a:p>
            <a:pPr marL="673100" lvl="1" indent="-273050">
              <a:buFont typeface="Wingdings" pitchFamily="2" charset="2"/>
              <a:buChar char="Ø"/>
              <a:defRPr/>
            </a:pPr>
            <a:endParaRPr lang="en-US" sz="5800" b="1" i="1" dirty="0"/>
          </a:p>
          <a:p>
            <a:pPr marL="673100" lvl="1" indent="-273050">
              <a:buFont typeface="Wingdings" pitchFamily="2" charset="2"/>
              <a:buChar char="Ø"/>
              <a:defRPr/>
            </a:pPr>
            <a:endParaRPr lang="en-US" sz="5800" b="1" dirty="0"/>
          </a:p>
          <a:p>
            <a:pPr marL="0" indent="0">
              <a:buNone/>
              <a:defRPr/>
            </a:pPr>
            <a:r>
              <a:rPr lang="en-US" sz="5800" b="1" u="sng" dirty="0"/>
              <a:t>Today’s Learning Objectives:</a:t>
            </a:r>
          </a:p>
          <a:p>
            <a:pPr marL="273050" indent="-273050">
              <a:buNone/>
              <a:defRPr/>
            </a:pPr>
            <a:endParaRPr lang="en-US" sz="5800" b="1" u="sng" dirty="0"/>
          </a:p>
          <a:p>
            <a:pPr marL="576263" lvl="1" indent="-273050">
              <a:buFont typeface="Wingdings" pitchFamily="2" charset="2"/>
              <a:buChar char="Ø"/>
              <a:defRPr/>
            </a:pPr>
            <a:r>
              <a:rPr lang="en-US" sz="5800" b="1" dirty="0"/>
              <a:t>I can </a:t>
            </a:r>
            <a:r>
              <a:rPr lang="en-US" sz="5800" b="1" dirty="0" smtClean="0"/>
              <a:t>identify and explain different sampling methods and the use of experiments.</a:t>
            </a:r>
            <a:endParaRPr lang="en-US" sz="5800" b="1" dirty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6169026" y="1219200"/>
            <a:ext cx="6022974" cy="5638800"/>
          </a:xfrm>
        </p:spPr>
        <p:txBody>
          <a:bodyPr rtlCol="0">
            <a:normAutofit fontScale="55000" lnSpcReduction="20000"/>
          </a:bodyPr>
          <a:lstStyle/>
          <a:p>
            <a:pPr marL="57150" indent="0">
              <a:buNone/>
              <a:defRPr/>
            </a:pPr>
            <a:r>
              <a:rPr lang="en-US" sz="9600" b="1" u="sng" dirty="0"/>
              <a:t>Today’s Agenda: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smtClean="0"/>
              <a:t>Ethics Cont</a:t>
            </a:r>
            <a:r>
              <a:rPr lang="en-US" sz="9600" b="1" dirty="0" smtClean="0"/>
              <a:t>.</a:t>
            </a:r>
          </a:p>
          <a:p>
            <a:pPr marL="971550" lvl="1" indent="-457200">
              <a:buFont typeface="Wingdings" pitchFamily="2" charset="2"/>
              <a:buChar char="Ø"/>
              <a:defRPr/>
            </a:pPr>
            <a:r>
              <a:rPr lang="en-US" sz="9200" b="1" dirty="0" smtClean="0"/>
              <a:t>Deception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smtClean="0"/>
              <a:t>Methods</a:t>
            </a:r>
            <a:endParaRPr lang="en-US" sz="9600" b="1" dirty="0"/>
          </a:p>
          <a:p>
            <a:pPr marL="514350" indent="-457200">
              <a:buFont typeface="Wingdings" pitchFamily="2" charset="2"/>
              <a:buChar char="Ø"/>
              <a:defRPr/>
            </a:pPr>
            <a:endParaRPr lang="en-US" sz="10000" b="1" dirty="0"/>
          </a:p>
          <a:p>
            <a:pPr marL="457200" lvl="1" indent="0">
              <a:buNone/>
              <a:defRPr/>
            </a:pPr>
            <a:endParaRPr lang="en-US" sz="9600" b="1" dirty="0"/>
          </a:p>
          <a:p>
            <a:pPr marL="57150" indent="0">
              <a:buNone/>
              <a:defRPr/>
            </a:pPr>
            <a:r>
              <a:rPr lang="en-US" sz="9600" b="1" u="sng" dirty="0"/>
              <a:t>HW:</a:t>
            </a:r>
            <a:endParaRPr lang="en-US" sz="9600" b="1" dirty="0"/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smtClean="0"/>
              <a:t>Read </a:t>
            </a:r>
            <a:r>
              <a:rPr lang="en-US" sz="9600" b="1" dirty="0" smtClean="0"/>
              <a:t>1.7-1.9</a:t>
            </a:r>
            <a:endParaRPr lang="en-US" sz="8800" b="1" dirty="0"/>
          </a:p>
          <a:p>
            <a:pPr marL="57150" indent="0">
              <a:buNone/>
              <a:defRPr/>
            </a:pPr>
            <a:endParaRPr lang="en-US" sz="7400" b="1" u="sng" dirty="0"/>
          </a:p>
          <a:p>
            <a:pPr marL="57150" indent="0">
              <a:buNone/>
              <a:defRPr/>
            </a:pPr>
            <a:endParaRPr lang="en-US" sz="7400" b="1" u="sng" dirty="0"/>
          </a:p>
          <a:p>
            <a:pPr marL="57150" indent="0">
              <a:buNone/>
              <a:defRPr/>
            </a:pPr>
            <a:endParaRPr lang="en-US" sz="4500" b="1" u="sng" dirty="0"/>
          </a:p>
          <a:p>
            <a:pPr marL="457200" lvl="1" indent="0">
              <a:buFont typeface="Wingdings" pitchFamily="2" charset="2"/>
              <a:buChar char="Ø"/>
              <a:defRPr/>
            </a:pPr>
            <a:endParaRPr lang="en-US" sz="9200" b="1" dirty="0"/>
          </a:p>
        </p:txBody>
      </p:sp>
    </p:spTree>
    <p:extLst>
      <p:ext uri="{BB962C8B-B14F-4D97-AF65-F5344CB8AC3E}">
        <p14:creationId xmlns:p14="http://schemas.microsoft.com/office/powerpoint/2010/main" val="42647914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t="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587927" y="1427163"/>
            <a:ext cx="9144000" cy="1091448"/>
          </a:xfrm>
        </p:spPr>
        <p:txBody>
          <a:bodyPr/>
          <a:lstStyle/>
          <a:p>
            <a:r>
              <a:rPr lang="en-US" altLang="en-US" b="1" i="1" u="sng" dirty="0">
                <a:solidFill>
                  <a:srgbClr val="FF0000"/>
                </a:solidFill>
              </a:rPr>
              <a:t>Special Issue: Deception</a:t>
            </a:r>
            <a:endParaRPr lang="en-US" altLang="en-US" b="1" i="1" u="sng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37446" y="2518611"/>
            <a:ext cx="664496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400" b="1" i="1" dirty="0">
                <a:solidFill>
                  <a:srgbClr val="FF0000"/>
                </a:solidFill>
              </a:rPr>
              <a:t>Is Deception Permissible</a:t>
            </a:r>
            <a:r>
              <a:rPr lang="en-US" altLang="en-US" sz="4400" b="1" i="1" dirty="0" smtClean="0">
                <a:solidFill>
                  <a:srgbClr val="FF0000"/>
                </a:solidFill>
              </a:rPr>
              <a:t>? </a:t>
            </a:r>
          </a:p>
          <a:p>
            <a:pPr algn="ctr"/>
            <a:r>
              <a:rPr lang="en-US" sz="4400" b="1" i="1" dirty="0" smtClean="0">
                <a:solidFill>
                  <a:srgbClr val="FF0000"/>
                </a:solidFill>
              </a:rPr>
              <a:t>Yes???  Ok, when and how?</a:t>
            </a:r>
          </a:p>
          <a:p>
            <a:pPr algn="ctr"/>
            <a:r>
              <a:rPr lang="en-US" sz="4400" b="1" i="1" dirty="0" smtClean="0">
                <a:solidFill>
                  <a:srgbClr val="FF0000"/>
                </a:solidFill>
              </a:rPr>
              <a:t>No???  Ok, why not?</a:t>
            </a:r>
            <a:endParaRPr lang="en-US" sz="4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3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979" y="657122"/>
            <a:ext cx="11437749" cy="5826352"/>
          </a:xfrm>
          <a:prstGeom prst="rect">
            <a:avLst/>
          </a:prstGeom>
        </p:spPr>
      </p:pic>
      <p:sp>
        <p:nvSpPr>
          <p:cNvPr id="358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952500" y="11724"/>
            <a:ext cx="102870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/>
              <a:t>Is Deception Permissible?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541606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youtu.be/nVDzRPZbHTk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2500" y="1481749"/>
            <a:ext cx="1028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Would there be an impact if researchers tried to conduct a similar study without </a:t>
            </a:r>
            <a:r>
              <a:rPr lang="en-US" sz="3600" i="1" u="sng" dirty="0" smtClean="0"/>
              <a:t>any</a:t>
            </a:r>
            <a:r>
              <a:rPr lang="en-US" sz="3600" i="1" dirty="0" smtClean="0"/>
              <a:t> </a:t>
            </a:r>
            <a:r>
              <a:rPr lang="en-US" sz="3600" dirty="0" smtClean="0"/>
              <a:t>form of deception?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769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APA</a:t>
            </a:r>
            <a:r>
              <a:rPr lang="en-US" altLang="en-US" smtClean="0"/>
              <a:t> on Deception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6174"/>
            <a:ext cx="12192000" cy="503237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200" dirty="0"/>
              <a:t>a) Psychologists do not conduct a study involving deception unless they have determined that the use of deceptive techniques is </a:t>
            </a:r>
            <a:r>
              <a:rPr lang="en-US" altLang="en-US" sz="3200" b="1" i="1" u="sng" dirty="0"/>
              <a:t>justified</a:t>
            </a:r>
            <a:r>
              <a:rPr lang="en-US" altLang="en-US" sz="3200" dirty="0"/>
              <a:t> by the study's significant prospective </a:t>
            </a:r>
            <a:r>
              <a:rPr lang="en-US" altLang="en-US" sz="3200" b="1" i="1" u="sng" dirty="0"/>
              <a:t>scientific, educational, or applied value </a:t>
            </a:r>
            <a:r>
              <a:rPr lang="en-US" altLang="en-US" sz="3200" dirty="0"/>
              <a:t>and that effective </a:t>
            </a:r>
            <a:r>
              <a:rPr lang="en-US" altLang="en-US" sz="3200" dirty="0" smtClean="0"/>
              <a:t>non-deceptive </a:t>
            </a:r>
            <a:r>
              <a:rPr lang="en-US" altLang="en-US" sz="3200" b="1" i="1" u="sng" dirty="0"/>
              <a:t>alternative procedures are not feasible</a:t>
            </a:r>
            <a:r>
              <a:rPr lang="en-US" altLang="en-US" sz="32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200" dirty="0"/>
              <a:t>(b) Psychologists </a:t>
            </a:r>
            <a:r>
              <a:rPr lang="en-US" altLang="en-US" sz="3200" b="1" i="1" u="sng" dirty="0"/>
              <a:t>do not</a:t>
            </a:r>
            <a:r>
              <a:rPr lang="en-US" altLang="en-US" sz="3200" b="1" i="1" dirty="0"/>
              <a:t> </a:t>
            </a:r>
            <a:r>
              <a:rPr lang="en-US" altLang="en-US" sz="3200" dirty="0"/>
              <a:t>deceive prospective participants about research that is </a:t>
            </a:r>
            <a:r>
              <a:rPr lang="en-US" altLang="en-US" sz="3200" b="1" i="1" u="sng" dirty="0"/>
              <a:t>reasonably expected</a:t>
            </a:r>
            <a:r>
              <a:rPr lang="en-US" altLang="en-US" sz="3200" b="1" i="1" dirty="0"/>
              <a:t> </a:t>
            </a:r>
            <a:r>
              <a:rPr lang="en-US" altLang="en-US" sz="3200" dirty="0"/>
              <a:t>to cause </a:t>
            </a:r>
            <a:r>
              <a:rPr lang="en-US" altLang="en-US" sz="3200" b="1" i="1" u="sng" dirty="0"/>
              <a:t>physical pain or severe emotional distress.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200" dirty="0"/>
              <a:t>(c) Psychologists </a:t>
            </a:r>
            <a:r>
              <a:rPr lang="en-US" altLang="en-US" sz="3200" b="1" i="1" u="sng" dirty="0"/>
              <a:t>explain any deception</a:t>
            </a:r>
            <a:r>
              <a:rPr lang="en-US" altLang="en-US" sz="3200" b="1" i="1" dirty="0"/>
              <a:t> </a:t>
            </a:r>
            <a:r>
              <a:rPr lang="en-US" altLang="en-US" sz="3200" dirty="0"/>
              <a:t>that is an integral feature of the design and conduct of an experiment to participants </a:t>
            </a:r>
            <a:r>
              <a:rPr lang="en-US" altLang="en-US" sz="3200" b="1" i="1" u="sng" dirty="0"/>
              <a:t>as early as is feasible</a:t>
            </a:r>
            <a:r>
              <a:rPr lang="en-US" altLang="en-US" sz="3200" dirty="0"/>
              <a:t>, preferably at the conclusion of their participation, but </a:t>
            </a:r>
            <a:r>
              <a:rPr lang="en-US" altLang="en-US" sz="3200" b="1" i="1" u="sng" dirty="0"/>
              <a:t>no later than at the conclusion of the data collection</a:t>
            </a:r>
            <a:r>
              <a:rPr lang="en-US" altLang="en-US" sz="3200" dirty="0"/>
              <a:t>, and </a:t>
            </a:r>
            <a:r>
              <a:rPr lang="en-US" altLang="en-US" sz="3200" b="1" i="1" u="sng" dirty="0"/>
              <a:t>permit participants to withdraw their data</a:t>
            </a:r>
            <a:r>
              <a:rPr lang="en-US" alt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570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When is Deception Permissible?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4000" dirty="0" smtClean="0"/>
              <a:t>According to the American Psychological Association (APA), it is permissible to use deception under these conditions: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dirty="0" smtClean="0"/>
              <a:t>The research is </a:t>
            </a:r>
            <a:r>
              <a:rPr lang="en-US" altLang="en-US" sz="3600" b="1" i="1" u="sng" dirty="0" smtClean="0"/>
              <a:t>important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dirty="0" smtClean="0"/>
              <a:t>There are </a:t>
            </a:r>
            <a:r>
              <a:rPr lang="en-US" altLang="en-US" sz="3600" b="1" i="1" u="sng" dirty="0" smtClean="0"/>
              <a:t>no alternatives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dirty="0" smtClean="0"/>
              <a:t>There is no </a:t>
            </a:r>
            <a:r>
              <a:rPr lang="en-US" altLang="en-US" sz="3600" b="1" i="1" u="sng" dirty="0" smtClean="0"/>
              <a:t>foreseeable</a:t>
            </a:r>
            <a:r>
              <a:rPr lang="en-US" altLang="en-US" sz="3600" dirty="0" smtClean="0"/>
              <a:t> harm to participants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dirty="0" smtClean="0"/>
              <a:t>Sometimes deception is the only way to investigate important questions.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9334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800" dirty="0" smtClean="0"/>
              <a:t>Categories of Studies</a:t>
            </a:r>
            <a:endParaRPr lang="en-US" altLang="en-US" sz="4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822597"/>
              </p:ext>
            </p:extLst>
          </p:nvPr>
        </p:nvGraphicFramePr>
        <p:xfrm>
          <a:off x="322880" y="977766"/>
          <a:ext cx="11546240" cy="5735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859">
                  <a:extLst>
                    <a:ext uri="{9D8B030D-6E8A-4147-A177-3AD203B41FA5}">
                      <a16:colId xmlns:a16="http://schemas.microsoft.com/office/drawing/2014/main" val="3621245740"/>
                    </a:ext>
                  </a:extLst>
                </a:gridCol>
                <a:gridCol w="3709261">
                  <a:extLst>
                    <a:ext uri="{9D8B030D-6E8A-4147-A177-3AD203B41FA5}">
                      <a16:colId xmlns:a16="http://schemas.microsoft.com/office/drawing/2014/main" val="1522244013"/>
                    </a:ext>
                  </a:extLst>
                </a:gridCol>
                <a:gridCol w="2886560">
                  <a:extLst>
                    <a:ext uri="{9D8B030D-6E8A-4147-A177-3AD203B41FA5}">
                      <a16:colId xmlns:a16="http://schemas.microsoft.com/office/drawing/2014/main" val="1693458624"/>
                    </a:ext>
                  </a:extLst>
                </a:gridCol>
                <a:gridCol w="2886560">
                  <a:extLst>
                    <a:ext uri="{9D8B030D-6E8A-4147-A177-3AD203B41FA5}">
                      <a16:colId xmlns:a16="http://schemas.microsoft.com/office/drawing/2014/main" val="1245119591"/>
                    </a:ext>
                  </a:extLst>
                </a:gridCol>
              </a:tblGrid>
              <a:tr h="385585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72019"/>
                  </a:ext>
                </a:extLst>
              </a:tr>
              <a:tr h="2091671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Measures</a:t>
                      </a:r>
                      <a:r>
                        <a:rPr lang="en-US" baseline="0" dirty="0" smtClean="0"/>
                        <a:t> one or more variables as they already exist in a sample of individuals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study large numbers of people to create precise estimates (survey);</a:t>
                      </a:r>
                      <a:r>
                        <a:rPr lang="en-US" baseline="0" dirty="0" smtClean="0"/>
                        <a:t> can study a behavior in a “real life” setting when little is known about it (naturalistic observation or case study)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Cannot study the relationships among variables or determine anything about causation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83167"/>
                  </a:ext>
                </a:extLst>
              </a:tr>
              <a:tr h="1657038">
                <a:tc>
                  <a:txBody>
                    <a:bodyPr/>
                    <a:lstStyle/>
                    <a:p>
                      <a:r>
                        <a:rPr lang="en-US" dirty="0" smtClean="0"/>
                        <a:t>Correlational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 two or more variables as they already exist in a sample to determine if the variables</a:t>
                      </a:r>
                      <a:r>
                        <a:rPr lang="en-US" baseline="0" dirty="0" smtClean="0"/>
                        <a:t> are somehow related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study problems that cannot be addressed in other ways (e.g. is child abuse related to psychological problems in adulthood?)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Cannot </a:t>
                      </a:r>
                      <a:r>
                        <a:rPr lang="en-US" i="1" dirty="0" smtClean="0"/>
                        <a:t>explain</a:t>
                      </a:r>
                      <a:r>
                        <a:rPr lang="en-US" i="0" dirty="0" smtClean="0"/>
                        <a:t> a relationship between variables even if one is found because “correlation does not equal</a:t>
                      </a:r>
                      <a:r>
                        <a:rPr lang="en-US" i="0" baseline="0" dirty="0" smtClean="0"/>
                        <a:t> causation”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51992"/>
                  </a:ext>
                </a:extLst>
              </a:tr>
              <a:tr h="1521215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Experimental (True Experiment)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Manipulate one or more independent variables to determine if this manipulation has an effect</a:t>
                      </a:r>
                      <a:r>
                        <a:rPr lang="en-US" baseline="0" dirty="0" smtClean="0"/>
                        <a:t> on one or more dependent variables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only method that can truly determine causation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sometimes</a:t>
                      </a:r>
                      <a:r>
                        <a:rPr lang="en-US" baseline="0" dirty="0" smtClean="0"/>
                        <a:t> suffer from problems of external validity (or for that matter </a:t>
                      </a:r>
                      <a:r>
                        <a:rPr lang="en-US" i="1" baseline="0" dirty="0" smtClean="0"/>
                        <a:t>internal validity)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395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88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800" dirty="0" smtClean="0"/>
              <a:t>Experiment Terms…</a:t>
            </a:r>
            <a:endParaRPr lang="en-US" alt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3983064" y="41535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38386"/>
            <a:ext cx="12191999" cy="637097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900" dirty="0" smtClean="0"/>
              <a:t>Sampling</a:t>
            </a:r>
          </a:p>
          <a:p>
            <a:r>
              <a:rPr lang="en-US" sz="2900" dirty="0" smtClean="0"/>
              <a:t>Demand Characteristics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900" dirty="0" smtClean="0"/>
              <a:t>Hawthorne Effect (positive subject tendency)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900" dirty="0" smtClean="0"/>
              <a:t>“Screw you effect” (negative </a:t>
            </a:r>
            <a:r>
              <a:rPr lang="en-US" sz="2900" dirty="0"/>
              <a:t>subject </a:t>
            </a:r>
            <a:r>
              <a:rPr lang="en-US" sz="2900" dirty="0" smtClean="0"/>
              <a:t>tendency)</a:t>
            </a:r>
          </a:p>
          <a:p>
            <a:r>
              <a:rPr lang="en-US" sz="2900" dirty="0" smtClean="0"/>
              <a:t>IV</a:t>
            </a:r>
          </a:p>
          <a:p>
            <a:r>
              <a:rPr lang="en-US" sz="2900" dirty="0" smtClean="0"/>
              <a:t>DV</a:t>
            </a:r>
          </a:p>
          <a:p>
            <a:r>
              <a:rPr lang="en-US" sz="2900" dirty="0" smtClean="0"/>
              <a:t>Confounding</a:t>
            </a:r>
          </a:p>
          <a:p>
            <a:r>
              <a:rPr lang="en-US" sz="2900" dirty="0" smtClean="0"/>
              <a:t>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900" dirty="0" smtClean="0"/>
              <a:t>Control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900" dirty="0" smtClean="0"/>
              <a:t>Experimental Group</a:t>
            </a:r>
          </a:p>
          <a:p>
            <a:r>
              <a:rPr lang="en-US" sz="2900" dirty="0" smtClean="0"/>
              <a:t>Blind  (participants &amp; IV)</a:t>
            </a:r>
          </a:p>
          <a:p>
            <a:r>
              <a:rPr lang="en-US" sz="2900" dirty="0" smtClean="0"/>
              <a:t>Double-Blind (both participants and experimenters &amp; IV)</a:t>
            </a:r>
          </a:p>
          <a:p>
            <a:r>
              <a:rPr lang="en-US" sz="2900" dirty="0" smtClean="0"/>
              <a:t>Operational Definition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447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505</Words>
  <Application>Microsoft Office PowerPoint</Application>
  <PresentationFormat>Widescreen</PresentationFormat>
  <Paragraphs>78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PGothic</vt:lpstr>
      <vt:lpstr>Arial</vt:lpstr>
      <vt:lpstr>Calibri</vt:lpstr>
      <vt:lpstr>Calibri Light</vt:lpstr>
      <vt:lpstr>Tunga</vt:lpstr>
      <vt:lpstr>Wingdings</vt:lpstr>
      <vt:lpstr>Office Theme</vt:lpstr>
      <vt:lpstr>IB Psych 9/19/17</vt:lpstr>
      <vt:lpstr>Special Issue: Deception</vt:lpstr>
      <vt:lpstr>Is Deception Permissible?</vt:lpstr>
      <vt:lpstr>APA on Deception</vt:lpstr>
      <vt:lpstr>When is Deception Permissible?</vt:lpstr>
      <vt:lpstr>Categories of Studies</vt:lpstr>
      <vt:lpstr>Experiment Terms…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Psych 9/15/17</dc:title>
  <dc:creator>Steen, Matthew    SHS - Staff</dc:creator>
  <cp:lastModifiedBy>Steen, Matthew    SHS - Staff</cp:lastModifiedBy>
  <cp:revision>15</cp:revision>
  <dcterms:created xsi:type="dcterms:W3CDTF">2017-09-15T22:22:53Z</dcterms:created>
  <dcterms:modified xsi:type="dcterms:W3CDTF">2017-09-19T14:51:24Z</dcterms:modified>
</cp:coreProperties>
</file>