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9" r:id="rId3"/>
    <p:sldId id="261" r:id="rId4"/>
    <p:sldId id="266" r:id="rId5"/>
    <p:sldId id="267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BF570-1495-4BA6-B5C1-8CE15473CD3E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3F61F9-8F7B-486E-A03D-3FF2BDC20E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28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1</a:t>
            </a:fld>
            <a:endParaRPr lang="en-US" altLang="en-US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254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2</a:t>
            </a:fld>
            <a:endParaRPr lang="en-US" altLang="en-US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254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F49799-FD87-4F04-9A9D-C9D5D331701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F49799-FD87-4F04-9A9D-C9D5D331701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044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F49799-FD87-4F04-9A9D-C9D5D331701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453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F49799-FD87-4F04-9A9D-C9D5D331701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1A8D4D-960C-4196-915C-EF13C2FA5E2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2442-AC94-48AA-BB8E-13769DC63416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000D-ACDF-47DC-9603-E7B1D73C0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2442-AC94-48AA-BB8E-13769DC63416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000D-ACDF-47DC-9603-E7B1D73C0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2442-AC94-48AA-BB8E-13769DC63416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000D-ACDF-47DC-9603-E7B1D73C0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2442-AC94-48AA-BB8E-13769DC63416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000D-ACDF-47DC-9603-E7B1D73C0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2442-AC94-48AA-BB8E-13769DC63416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000D-ACDF-47DC-9603-E7B1D73C0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2442-AC94-48AA-BB8E-13769DC63416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000D-ACDF-47DC-9603-E7B1D73C0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2442-AC94-48AA-BB8E-13769DC63416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000D-ACDF-47DC-9603-E7B1D73C0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2442-AC94-48AA-BB8E-13769DC63416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000D-ACDF-47DC-9603-E7B1D73C0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2442-AC94-48AA-BB8E-13769DC63416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000D-ACDF-47DC-9603-E7B1D73C0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2442-AC94-48AA-BB8E-13769DC63416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000D-ACDF-47DC-9603-E7B1D73C0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2442-AC94-48AA-BB8E-13769DC63416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000D-ACDF-47DC-9603-E7B1D73C0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92442-AC94-48AA-BB8E-13769DC63416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9000D-ACDF-47DC-9603-E7B1D73C0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vUPLN_eaV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/>
          <a:lstStyle/>
          <a:p>
            <a:pPr marL="484188" eaLnBrk="1" hangingPunct="1"/>
            <a:r>
              <a:rPr lang="en-US" altLang="en-US" dirty="0" smtClean="0">
                <a:solidFill>
                  <a:srgbClr val="00B0F0"/>
                </a:solidFill>
                <a:cs typeface="Tunga" pitchFamily="34" charset="0"/>
              </a:rPr>
              <a:t>IB Psych </a:t>
            </a:r>
            <a:r>
              <a:rPr lang="en-US" altLang="en-US" dirty="0" smtClean="0">
                <a:solidFill>
                  <a:srgbClr val="FF0000"/>
                </a:solidFill>
                <a:cs typeface="Tunga" pitchFamily="34" charset="0"/>
              </a:rPr>
              <a:t>9/20/17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334000"/>
          </a:xfrm>
        </p:spPr>
        <p:txBody>
          <a:bodyPr rtlCol="0">
            <a:normAutofit fontScale="400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Turn in:</a:t>
            </a:r>
            <a:r>
              <a:rPr lang="en-US" sz="5800" b="1" dirty="0" smtClean="0"/>
              <a:t> </a:t>
            </a:r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6000" b="1" dirty="0" smtClean="0"/>
              <a:t>Nothing</a:t>
            </a:r>
            <a:endParaRPr lang="en-US" sz="5600" b="1" dirty="0" smtClean="0"/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6000" b="1" dirty="0"/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Take out :</a:t>
            </a:r>
            <a:r>
              <a:rPr lang="en-US" sz="58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u="sng" dirty="0" smtClean="0"/>
              <a:t>Planner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u="sng" dirty="0" smtClean="0"/>
              <a:t>Notes/Paper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u="sng" dirty="0" smtClean="0"/>
              <a:t>Note-taking devices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i="1" dirty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/>
              <a:t>T</a:t>
            </a:r>
            <a:r>
              <a:rPr lang="en-US" sz="5800" b="1" u="sng" dirty="0" smtClean="0"/>
              <a:t>oday’s Learning Objectives: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u="sng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I can apply aspects of ethics to a conducted research.</a:t>
            </a:r>
            <a:endParaRPr lang="en-US" u="sng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4602163"/>
          </a:xfrm>
        </p:spPr>
        <p:txBody>
          <a:bodyPr rtlCol="0">
            <a:normAutofit fontScale="32500" lnSpcReduction="20000"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9600" b="1" u="sng" dirty="0" smtClean="0"/>
              <a:t>Today’s Agenda:</a:t>
            </a:r>
          </a:p>
          <a:p>
            <a:pPr marL="514350" indent="-457200">
              <a:buFont typeface="Wingdings" pitchFamily="2" charset="2"/>
              <a:buChar char="Ø"/>
              <a:defRPr/>
            </a:pPr>
            <a:r>
              <a:rPr lang="en-US" sz="9600" b="1" dirty="0" smtClean="0"/>
              <a:t>Guide for evaluating research</a:t>
            </a:r>
          </a:p>
          <a:p>
            <a:pPr marL="514350" indent="-457200">
              <a:buFont typeface="Wingdings" pitchFamily="2" charset="2"/>
              <a:buChar char="Ø"/>
              <a:defRPr/>
            </a:pPr>
            <a:r>
              <a:rPr lang="en-US" sz="9600" b="1" dirty="0" err="1" smtClean="0"/>
              <a:t>Middlemist</a:t>
            </a:r>
            <a:r>
              <a:rPr lang="en-US" sz="9600" b="1" dirty="0" smtClean="0"/>
              <a:t> et al.</a:t>
            </a:r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10000" b="1" dirty="0" smtClean="0"/>
          </a:p>
          <a:p>
            <a:pPr marL="457200" lvl="1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9600" b="1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9600" b="1" u="sng" dirty="0" smtClean="0"/>
              <a:t>HW:</a:t>
            </a:r>
            <a:endParaRPr lang="en-US" sz="9600" b="1" dirty="0" smtClean="0"/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9600" b="1" smtClean="0"/>
              <a:t>None</a:t>
            </a:r>
            <a:endParaRPr lang="en-US" sz="8400" b="1" dirty="0" smtClean="0"/>
          </a:p>
          <a:p>
            <a:pPr marL="914400" lvl="1" indent="-457200">
              <a:buFont typeface="Wingdings" pitchFamily="2" charset="2"/>
              <a:buChar char="Ø"/>
              <a:defRPr/>
            </a:pPr>
            <a:endParaRPr lang="en-US" sz="8400" b="1" dirty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7400" b="1" u="sng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7400" b="1" u="sng" dirty="0" smtClean="0"/>
          </a:p>
          <a:p>
            <a:pPr marL="5715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4500" b="1" u="sng" dirty="0" smtClean="0"/>
          </a:p>
          <a:p>
            <a:pPr marL="457200" lvl="1" indent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9200" b="1" dirty="0" smtClean="0"/>
          </a:p>
        </p:txBody>
      </p:sp>
    </p:spTree>
    <p:extLst>
      <p:ext uri="{BB962C8B-B14F-4D97-AF65-F5344CB8AC3E}">
        <p14:creationId xmlns:p14="http://schemas.microsoft.com/office/powerpoint/2010/main" val="21112688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/>
          <a:lstStyle/>
          <a:p>
            <a:pPr marL="484188" eaLnBrk="1" hangingPunct="1"/>
            <a:r>
              <a:rPr lang="en-US" altLang="en-US" dirty="0" smtClean="0">
                <a:solidFill>
                  <a:srgbClr val="00B0F0"/>
                </a:solidFill>
                <a:cs typeface="Tunga" pitchFamily="34" charset="0"/>
              </a:rPr>
              <a:t>Personal Space</a:t>
            </a:r>
            <a:endParaRPr lang="en-US" alt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334000"/>
          </a:xfrm>
        </p:spPr>
        <p:txBody>
          <a:bodyPr rtlCol="0">
            <a:norm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sz="5800" b="1" dirty="0">
                <a:hlinkClick r:id="rId3"/>
              </a:rPr>
              <a:t>https://</a:t>
            </a:r>
            <a:r>
              <a:rPr lang="en-US" sz="5800" b="1" dirty="0" smtClean="0">
                <a:hlinkClick r:id="rId3"/>
              </a:rPr>
              <a:t>youtu.be/NGVSIkEi3mM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5800" b="1" dirty="0" smtClean="0">
                <a:hlinkClick r:id="rId3"/>
              </a:rPr>
              <a:t>https</a:t>
            </a:r>
            <a:r>
              <a:rPr lang="en-US" sz="5800" b="1" dirty="0">
                <a:hlinkClick r:id="rId3"/>
              </a:rPr>
              <a:t>://</a:t>
            </a:r>
            <a:r>
              <a:rPr lang="en-US" sz="5800" b="1" dirty="0" smtClean="0">
                <a:hlinkClick r:id="rId3"/>
              </a:rPr>
              <a:t>www.youtube.com/watch?v=nm-VzJZXDBc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5800" b="1" dirty="0" smtClean="0">
                <a:hlinkClick r:id="rId3"/>
              </a:rPr>
              <a:t>https</a:t>
            </a:r>
            <a:r>
              <a:rPr lang="en-US" sz="5800" b="1" dirty="0">
                <a:hlinkClick r:id="rId3"/>
              </a:rPr>
              <a:t>://</a:t>
            </a:r>
            <a:r>
              <a:rPr lang="en-US" sz="5800" b="1" dirty="0" smtClean="0">
                <a:hlinkClick r:id="rId3"/>
              </a:rPr>
              <a:t>www.youtube.com/watch?v=mvUPLN_eaVw</a:t>
            </a:r>
            <a:endParaRPr lang="en-US" sz="5800" b="1" dirty="0" smtClean="0"/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5800" b="1" dirty="0" smtClean="0"/>
          </a:p>
          <a:p>
            <a:pPr marL="1143000" indent="-1143000">
              <a:lnSpc>
                <a:spcPct val="90000"/>
              </a:lnSpc>
              <a:buFont typeface="+mj-lt"/>
              <a:buAutoNum type="arabicPeriod"/>
              <a:defRPr/>
            </a:pP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41682792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altLang="en-US" sz="5300" i="1" dirty="0" err="1" smtClean="0"/>
              <a:t>Middlemist</a:t>
            </a:r>
            <a:r>
              <a:rPr lang="en-US" altLang="en-US" sz="5300" i="1" dirty="0" smtClean="0"/>
              <a:t> et al. 1976</a:t>
            </a:r>
            <a:r>
              <a:rPr lang="en-US" altLang="en-US" sz="3200" i="1" dirty="0"/>
              <a:t/>
            </a:r>
            <a:br>
              <a:rPr lang="en-US" altLang="en-US" sz="3200" i="1" dirty="0"/>
            </a:br>
            <a:endParaRPr lang="en-US" altLang="en-US" sz="3200" i="1" dirty="0"/>
          </a:p>
        </p:txBody>
      </p:sp>
      <p:pic>
        <p:nvPicPr>
          <p:cNvPr id="6146" name="Picture 2" descr="Image result for middlemist experi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273" y="1417782"/>
            <a:ext cx="4000500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8200" y="3352800"/>
            <a:ext cx="7391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Some would question the ethics of this study…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What’s at issue?  Is it a big deal?  What are we really hoping to learn from this work?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0209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altLang="en-US" sz="5300" i="1" dirty="0" err="1" smtClean="0"/>
              <a:t>Middlemist</a:t>
            </a:r>
            <a:r>
              <a:rPr lang="en-US" altLang="en-US" sz="5300" i="1" dirty="0" smtClean="0"/>
              <a:t> et al. 1976</a:t>
            </a:r>
            <a:r>
              <a:rPr lang="en-US" altLang="en-US" sz="3200" i="1" dirty="0"/>
              <a:t/>
            </a:r>
            <a:br>
              <a:rPr lang="en-US" altLang="en-US" sz="3200" i="1" dirty="0"/>
            </a:br>
            <a:endParaRPr lang="en-US" altLang="en-US" sz="3200" i="1" dirty="0"/>
          </a:p>
        </p:txBody>
      </p:sp>
      <p:pic>
        <p:nvPicPr>
          <p:cNvPr id="6146" name="Picture 2" descr="Image result for middlemist experi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914400"/>
            <a:ext cx="4000500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2562225"/>
            <a:ext cx="9144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METHOD:  </a:t>
            </a:r>
          </a:p>
          <a:p>
            <a:r>
              <a:rPr lang="en-US" sz="2800" b="1" i="1" u="sng" dirty="0" smtClean="0"/>
              <a:t>Overview:</a:t>
            </a:r>
            <a:r>
              <a:rPr lang="en-US" sz="2800" dirty="0" smtClean="0"/>
              <a:t> </a:t>
            </a:r>
            <a:r>
              <a:rPr lang="en-US" sz="2800" dirty="0"/>
              <a:t>In a field experiment conducted in a men's lavatory at a </a:t>
            </a:r>
            <a:r>
              <a:rPr lang="en-US" sz="2800" dirty="0" smtClean="0"/>
              <a:t>Midwestern </a:t>
            </a:r>
            <a:r>
              <a:rPr lang="en-US" sz="2800" dirty="0"/>
              <a:t>U.S. university, subjects were </a:t>
            </a:r>
            <a:r>
              <a:rPr lang="en-US" sz="2800" b="1" i="1" u="sng" dirty="0"/>
              <a:t>randomly assigned</a:t>
            </a:r>
            <a:r>
              <a:rPr lang="en-US" sz="2800" dirty="0"/>
              <a:t> to one of three levels of interpersonal distance. Men who entered a </a:t>
            </a:r>
            <a:r>
              <a:rPr lang="en-US" sz="2800" dirty="0" smtClean="0"/>
              <a:t>three urinal </a:t>
            </a:r>
            <a:r>
              <a:rPr lang="en-US" sz="2800" dirty="0"/>
              <a:t>lavatory to urinate were </a:t>
            </a:r>
            <a:r>
              <a:rPr lang="en-US" sz="2800" b="1" i="1" u="sng" dirty="0"/>
              <a:t>forced</a:t>
            </a:r>
            <a:r>
              <a:rPr lang="en-US" sz="2800" dirty="0"/>
              <a:t> to use the leftmost urinal. A </a:t>
            </a:r>
            <a:r>
              <a:rPr lang="en-US" sz="2800" b="1" i="1" u="sng" dirty="0"/>
              <a:t>confederate</a:t>
            </a:r>
            <a:r>
              <a:rPr lang="en-US" sz="2800" dirty="0"/>
              <a:t> was placed immediately adjacent to the subject, one urinal removed, or was absent from the lavatory. An observer stationed in a toilet stall timed the </a:t>
            </a:r>
            <a:r>
              <a:rPr lang="en-US" sz="2800" b="1" i="1" u="sng" dirty="0"/>
              <a:t>delay</a:t>
            </a:r>
            <a:r>
              <a:rPr lang="en-US" sz="2800" dirty="0"/>
              <a:t> and persistence of </a:t>
            </a:r>
            <a:r>
              <a:rPr lang="en-US" sz="2800" dirty="0" err="1"/>
              <a:t>micturation</a:t>
            </a:r>
            <a:r>
              <a:rPr lang="en-US" sz="2800" dirty="0"/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6868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altLang="en-US" sz="5300" i="1" dirty="0" err="1" smtClean="0"/>
              <a:t>Middlemist</a:t>
            </a:r>
            <a:r>
              <a:rPr lang="en-US" altLang="en-US" sz="5300" i="1" dirty="0" smtClean="0"/>
              <a:t> et al. 1976</a:t>
            </a:r>
            <a:r>
              <a:rPr lang="en-US" altLang="en-US" sz="3200" i="1" dirty="0"/>
              <a:t/>
            </a:r>
            <a:br>
              <a:rPr lang="en-US" altLang="en-US" sz="3200" i="1" dirty="0"/>
            </a:br>
            <a:endParaRPr lang="en-US" altLang="en-US" sz="3200" i="1" dirty="0"/>
          </a:p>
        </p:txBody>
      </p:sp>
      <p:pic>
        <p:nvPicPr>
          <p:cNvPr id="6146" name="Picture 2" descr="Image result for middlemist experi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914400"/>
            <a:ext cx="4000500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2562225"/>
            <a:ext cx="91440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METHOD:  </a:t>
            </a:r>
          </a:p>
          <a:p>
            <a:r>
              <a:rPr lang="en-US" sz="2400" dirty="0"/>
              <a:t>The observer used a periscopic prism imbedded in a stack of books lying on the floor of the toilet stall. An 11-inch (28-cm) space between the floor and the wall of the toilet stall provided a view, through the periscope, of the user's lower torso and made possible direct visual sightings of the stream of urine. </a:t>
            </a:r>
            <a:r>
              <a:rPr lang="en-US" sz="2400" b="1" i="1" u="sng" dirty="0"/>
              <a:t>The observer, however, was unable to see </a:t>
            </a:r>
            <a:r>
              <a:rPr lang="en-US" sz="2400" b="1" i="1" u="sng" dirty="0" smtClean="0"/>
              <a:t>a </a:t>
            </a:r>
            <a:r>
              <a:rPr lang="en-US" sz="2400" b="1" i="1" u="sng" dirty="0"/>
              <a:t>subject's face. </a:t>
            </a:r>
            <a:r>
              <a:rPr lang="en-US" sz="2400" dirty="0"/>
              <a:t>The observer started two stop watches when a subject stepped up to the urinal, stopped one when urination began, and stopped the other when urination was terminated. These times allowed calculation of the two dependent variables: delay of </a:t>
            </a:r>
            <a:r>
              <a:rPr lang="en-US" sz="2400" b="1" i="1" u="sng" dirty="0"/>
              <a:t>onset</a:t>
            </a:r>
            <a:r>
              <a:rPr lang="en-US" sz="2400" dirty="0"/>
              <a:t> and </a:t>
            </a:r>
            <a:r>
              <a:rPr lang="en-US" sz="2400" dirty="0" smtClean="0"/>
              <a:t>of </a:t>
            </a:r>
            <a:r>
              <a:rPr lang="en-US" sz="2400" dirty="0" err="1"/>
              <a:t>micturation</a:t>
            </a:r>
            <a:r>
              <a:rPr lang="en-US" sz="2400" dirty="0"/>
              <a:t>. </a:t>
            </a:r>
            <a:r>
              <a:rPr lang="en-US" sz="2800" b="1" i="1" u="sng" dirty="0"/>
              <a:t>persistence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623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 l="-41000" r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altLang="en-US" sz="3200" dirty="0"/>
              <a:t>Gerald </a:t>
            </a:r>
            <a:r>
              <a:rPr lang="en-US" altLang="en-US" sz="3200" dirty="0" err="1"/>
              <a:t>Koocher</a:t>
            </a:r>
            <a:r>
              <a:rPr lang="en-US" altLang="en-US" sz="3200" dirty="0"/>
              <a:t> (1977) - </a:t>
            </a:r>
            <a:r>
              <a:rPr lang="en-US" altLang="en-US" sz="3200" i="1" dirty="0"/>
              <a:t>Bathroom Behavior and Human Dignity</a:t>
            </a:r>
            <a:br>
              <a:rPr lang="en-US" altLang="en-US" sz="3200" i="1" dirty="0"/>
            </a:br>
            <a:endParaRPr lang="en-US" altLang="en-US" sz="3200" i="1" dirty="0"/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en-US" sz="2800" dirty="0"/>
              <a:t>Investigators should have made the cost/benefit rationale explicit.</a:t>
            </a:r>
          </a:p>
          <a:p>
            <a:r>
              <a:rPr lang="en-US" altLang="en-US" sz="2800" dirty="0"/>
              <a:t>What cost/benefit ratio?</a:t>
            </a:r>
          </a:p>
          <a:p>
            <a:r>
              <a:rPr lang="en-US" altLang="en-US" sz="2800" dirty="0"/>
              <a:t>Cost to the human dignity to participants: Benefits to the participant and to society/science. </a:t>
            </a:r>
          </a:p>
          <a:p>
            <a:r>
              <a:rPr lang="en-US" altLang="en-US" sz="2800" dirty="0" smtClean="0"/>
              <a:t>“</a:t>
            </a:r>
            <a:r>
              <a:rPr lang="en-US" altLang="en-US" sz="2800" i="1" dirty="0" smtClean="0"/>
              <a:t>I subscribe to the belief that when a potential problem of a subject’s [sic] rights is at issue, a discussion of the cost/benefit rational is imperative” (p. 121)</a:t>
            </a:r>
            <a:endParaRPr lang="en-US" alt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46558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A Reply to Koocher – Middlemist et al. (1977)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altLang="en-US" sz="4400" b="1" i="1" u="sng" dirty="0" smtClean="0"/>
              <a:t>What’s the big deal???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The </a:t>
            </a:r>
            <a:r>
              <a:rPr lang="en-US" altLang="en-US" sz="2800" dirty="0"/>
              <a:t>behavior was naturally occurring and would have happened without the presence of the observer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Pilot Study: All men indicated a low level of concern and were not bothered by the study.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All have encountered similar invasions of personal space at other times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However, participants in the main study were not </a:t>
            </a:r>
            <a:r>
              <a:rPr lang="en-US" altLang="en-US" sz="2800" b="1" u="sng" dirty="0"/>
              <a:t>debriefed</a:t>
            </a:r>
            <a:r>
              <a:rPr lang="en-US" altLang="en-US" sz="2800" dirty="0"/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Authors believed that their study had benefits and little costs.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9102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1506</TotalTime>
  <Words>477</Words>
  <Application>Microsoft Office PowerPoint</Application>
  <PresentationFormat>On-screen Show (4:3)</PresentationFormat>
  <Paragraphs>58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MS PGothic</vt:lpstr>
      <vt:lpstr>Arial</vt:lpstr>
      <vt:lpstr>Calibri</vt:lpstr>
      <vt:lpstr>Tunga</vt:lpstr>
      <vt:lpstr>Wingdings</vt:lpstr>
      <vt:lpstr>Office Theme</vt:lpstr>
      <vt:lpstr>IB Psych 9/20/17</vt:lpstr>
      <vt:lpstr>Personal Space</vt:lpstr>
      <vt:lpstr>Middlemist et al. 1976 </vt:lpstr>
      <vt:lpstr>Middlemist et al. 1976 </vt:lpstr>
      <vt:lpstr>Middlemist et al. 1976 </vt:lpstr>
      <vt:lpstr>Gerald Koocher (1977) - Bathroom Behavior and Human Dignity </vt:lpstr>
      <vt:lpstr>A Reply to Koocher – Middlemist et al. (1977)</vt:lpstr>
    </vt:vector>
  </TitlesOfParts>
  <Company>Issaquah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10th Euro Studies 4.24.15</dc:title>
  <dc:creator>Windows User</dc:creator>
  <cp:lastModifiedBy>Steen, Matthew    SHS - Staff</cp:lastModifiedBy>
  <cp:revision>72</cp:revision>
  <dcterms:created xsi:type="dcterms:W3CDTF">2015-04-24T14:31:33Z</dcterms:created>
  <dcterms:modified xsi:type="dcterms:W3CDTF">2017-09-20T19:40:26Z</dcterms:modified>
</cp:coreProperties>
</file>