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29" r:id="rId2"/>
    <p:sldId id="328" r:id="rId3"/>
    <p:sldId id="330" r:id="rId4"/>
    <p:sldId id="311" r:id="rId5"/>
    <p:sldId id="318" r:id="rId6"/>
    <p:sldId id="313" r:id="rId7"/>
    <p:sldId id="325" r:id="rId8"/>
    <p:sldId id="312" r:id="rId9"/>
    <p:sldId id="296" r:id="rId10"/>
    <p:sldId id="297" r:id="rId11"/>
    <p:sldId id="30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53" autoAdjust="0"/>
    <p:restoredTop sz="94660"/>
  </p:normalViewPr>
  <p:slideViewPr>
    <p:cSldViewPr>
      <p:cViewPr varScale="1">
        <p:scale>
          <a:sx n="116" d="100"/>
          <a:sy n="11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9963-447A-4409-AE06-C09D15D3946F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CFCD-3EDF-4C61-931A-19DAF4B572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856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9963-447A-4409-AE06-C09D15D3946F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CFCD-3EDF-4C61-931A-19DAF4B572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41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9963-447A-4409-AE06-C09D15D3946F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CFCD-3EDF-4C61-931A-19DAF4B572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482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9963-447A-4409-AE06-C09D15D3946F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CFCD-3EDF-4C61-931A-19DAF4B572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35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9963-447A-4409-AE06-C09D15D3946F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CFCD-3EDF-4C61-931A-19DAF4B572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17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9963-447A-4409-AE06-C09D15D3946F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CFCD-3EDF-4C61-931A-19DAF4B572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58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9963-447A-4409-AE06-C09D15D3946F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CFCD-3EDF-4C61-931A-19DAF4B572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07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9963-447A-4409-AE06-C09D15D3946F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CFCD-3EDF-4C61-931A-19DAF4B572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371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9963-447A-4409-AE06-C09D15D3946F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CFCD-3EDF-4C61-931A-19DAF4B572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9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9963-447A-4409-AE06-C09D15D3946F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CFCD-3EDF-4C61-931A-19DAF4B572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1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9963-447A-4409-AE06-C09D15D3946F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CFCD-3EDF-4C61-931A-19DAF4B572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32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A9963-447A-4409-AE06-C09D15D3946F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BCFCD-3EDF-4C61-931A-19DAF4B572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91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/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1"/>
                </a:solidFill>
                <a:cs typeface="Tunga" pitchFamily="34" charset="0"/>
              </a:rPr>
              <a:t>10</a:t>
            </a:r>
            <a:r>
              <a:rPr lang="en-US" baseline="30000" smtClean="0">
                <a:solidFill>
                  <a:schemeClr val="tx1"/>
                </a:solidFill>
                <a:cs typeface="Tunga" pitchFamily="34" charset="0"/>
              </a:rPr>
              <a:t>th</a:t>
            </a:r>
            <a:r>
              <a:rPr lang="en-US" smtClean="0">
                <a:solidFill>
                  <a:schemeClr val="tx1"/>
                </a:solidFill>
                <a:cs typeface="Tunga" pitchFamily="34" charset="0"/>
              </a:rPr>
              <a:t> World </a:t>
            </a:r>
            <a:r>
              <a:rPr lang="en-US" dirty="0" smtClean="0">
                <a:solidFill>
                  <a:schemeClr val="tx1"/>
                </a:solidFill>
                <a:cs typeface="Tunga" pitchFamily="34" charset="0"/>
              </a:rPr>
              <a:t>Studies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Tunga" pitchFamily="34" charset="0"/>
              </a:rPr>
              <a:t>9.27.17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486400"/>
          </a:xfrm>
        </p:spPr>
        <p:txBody>
          <a:bodyPr>
            <a:normAutofit fontScale="70000" lnSpcReduction="20000"/>
          </a:bodyPr>
          <a:lstStyle/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b="1" u="sng" dirty="0" smtClean="0"/>
              <a:t>Turn in:</a:t>
            </a:r>
            <a:r>
              <a:rPr lang="en-US" sz="3600" b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3600" b="1" dirty="0" smtClean="0"/>
          </a:p>
          <a:p>
            <a:pPr marL="673100" lvl="1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b="1" dirty="0" smtClean="0"/>
              <a:t>CSI: Skyline Outline TII.com</a:t>
            </a:r>
          </a:p>
          <a:p>
            <a:pPr marL="673100" lvl="1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b="1" u="sng" dirty="0" smtClean="0"/>
              <a:t>Take out:</a:t>
            </a:r>
            <a:r>
              <a:rPr lang="en-US" sz="3600" b="1" dirty="0" smtClean="0"/>
              <a:t> </a:t>
            </a:r>
          </a:p>
          <a:p>
            <a:pPr marL="673100" lvl="1" indent="-273050">
              <a:lnSpc>
                <a:spcPct val="90000"/>
              </a:lnSpc>
              <a:buFont typeface="Wingdings 2"/>
              <a:buChar char=""/>
              <a:defRPr/>
            </a:pPr>
            <a:r>
              <a:rPr lang="en-US" b="1" dirty="0" smtClean="0"/>
              <a:t>Planner</a:t>
            </a:r>
          </a:p>
          <a:p>
            <a:pPr marL="673100" lvl="1" indent="-273050">
              <a:lnSpc>
                <a:spcPct val="90000"/>
              </a:lnSpc>
              <a:buFont typeface="Wingdings 2"/>
              <a:buChar char=""/>
              <a:defRPr/>
            </a:pPr>
            <a:r>
              <a:rPr lang="en-US" sz="3600" b="1" dirty="0" smtClean="0"/>
              <a:t>Notes &amp; note-taking devices</a:t>
            </a:r>
          </a:p>
          <a:p>
            <a:pPr marL="673100" lvl="1" indent="-273050">
              <a:lnSpc>
                <a:spcPct val="90000"/>
              </a:lnSpc>
              <a:buFont typeface="Wingdings 2"/>
              <a:buChar char=""/>
              <a:defRPr/>
            </a:pPr>
            <a:endParaRPr lang="en-US" sz="3600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b="1" u="sng" dirty="0" smtClean="0"/>
              <a:t>Today’s Learning Objectives: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3600" b="1" u="sng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200" b="1" dirty="0" smtClean="0"/>
              <a:t>I can describe how a mysterious illness began to spread across Europe in the late Middle Ages, and the impact it had on society.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4602163"/>
          </a:xfrm>
        </p:spPr>
        <p:txBody>
          <a:bodyPr>
            <a:normAutofit/>
          </a:bodyPr>
          <a:lstStyle/>
          <a:p>
            <a:pPr marL="57150" indent="0" eaLnBrk="1" hangingPunct="1">
              <a:buFont typeface="Wingdings" pitchFamily="2" charset="2"/>
              <a:buNone/>
              <a:defRPr/>
            </a:pPr>
            <a:r>
              <a:rPr lang="en-US" b="1" u="sng" dirty="0" smtClean="0"/>
              <a:t>Today’s Agenda:</a:t>
            </a:r>
          </a:p>
          <a:p>
            <a:pPr marL="57150" indent="0" eaLnBrk="1" hangingPunct="1">
              <a:defRPr/>
            </a:pPr>
            <a:r>
              <a:rPr lang="en-US" sz="2800" dirty="0" smtClean="0"/>
              <a:t>More on the Church</a:t>
            </a:r>
          </a:p>
          <a:p>
            <a:pPr marL="57150" indent="0" eaLnBrk="1" hangingPunct="1">
              <a:defRPr/>
            </a:pPr>
            <a:r>
              <a:rPr lang="en-US" sz="2800" dirty="0" smtClean="0"/>
              <a:t>The 100 Years War</a:t>
            </a:r>
          </a:p>
          <a:p>
            <a:pPr marL="57150" indent="0" eaLnBrk="1" hangingPunct="1">
              <a:defRPr/>
            </a:pPr>
            <a:r>
              <a:rPr lang="en-US" sz="2800" dirty="0" smtClean="0"/>
              <a:t>Transitions</a:t>
            </a:r>
          </a:p>
          <a:p>
            <a:pPr marL="57150" indent="0" eaLnBrk="1" hangingPunct="1">
              <a:buNone/>
              <a:defRPr/>
            </a:pPr>
            <a:endParaRPr lang="en-US" sz="2800" b="1" u="sng" dirty="0" smtClean="0"/>
          </a:p>
          <a:p>
            <a:pPr marL="57150" indent="0" eaLnBrk="1" hangingPunct="1">
              <a:buNone/>
              <a:defRPr/>
            </a:pPr>
            <a:endParaRPr lang="en-US" sz="2800" b="1" u="sng" dirty="0" smtClean="0"/>
          </a:p>
          <a:p>
            <a:pPr marL="57150" indent="0" eaLnBrk="1" hangingPunct="1">
              <a:buNone/>
              <a:defRPr/>
            </a:pPr>
            <a:r>
              <a:rPr lang="en-US" sz="2800" b="1" u="sng" dirty="0" smtClean="0"/>
              <a:t>HW:</a:t>
            </a:r>
            <a:r>
              <a:rPr lang="en-US" sz="2800" dirty="0" smtClean="0"/>
              <a:t> </a:t>
            </a:r>
          </a:p>
          <a:p>
            <a:pPr marL="57150" indent="0" eaLnBrk="1" hangingPunct="1">
              <a:defRPr/>
            </a:pPr>
            <a:r>
              <a:rPr lang="en-US" sz="2800" dirty="0" smtClean="0"/>
              <a:t>CRA “A Medieval Holocaust:” </a:t>
            </a:r>
            <a:r>
              <a:rPr lang="en-US" sz="2800" smtClean="0"/>
              <a:t>(Online…)</a:t>
            </a:r>
            <a:endParaRPr lang="en-US" sz="2800" b="1" u="sng" dirty="0" smtClean="0"/>
          </a:p>
          <a:p>
            <a:pPr marL="57150" indent="0" eaLnBrk="1" hangingPunct="1">
              <a:defRPr/>
            </a:pPr>
            <a:endParaRPr lang="en-US" sz="2800" dirty="0" smtClean="0"/>
          </a:p>
          <a:p>
            <a:pPr marL="57150" indent="0" eaLnBrk="1" hangingPunct="1">
              <a:buFontTx/>
              <a:buNone/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5384971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228600"/>
            <a:ext cx="7498080" cy="1020762"/>
          </a:xfrm>
        </p:spPr>
        <p:txBody>
          <a:bodyPr/>
          <a:lstStyle/>
          <a:p>
            <a:r>
              <a:rPr lang="en-US" dirty="0" smtClean="0"/>
              <a:t>Renaissance 1300-1600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3124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Word literally means “rebirth” (in French)</a:t>
            </a:r>
          </a:p>
          <a:p>
            <a:r>
              <a:rPr lang="en-US" sz="2800" dirty="0" smtClean="0"/>
              <a:t>What was reborn was a Classical (Greek &amp; Roman) ideas—art, architecture, philosophy, literature, finance, views of the world, etc. These had been suppressed by the Church (WHY??)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-25400" y="3505200"/>
            <a:ext cx="9144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Began in Italy—mainly Florence—in 14</a:t>
            </a:r>
            <a:r>
              <a:rPr lang="en-US" sz="2800" baseline="30000" dirty="0"/>
              <a:t>th</a:t>
            </a:r>
            <a:r>
              <a:rPr lang="en-US" sz="2800" dirty="0"/>
              <a:t> century, and moved to the rest of Italy—like Venice—in 15th century, as it spread through Southern Europe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Then spread to Northern Europe, through Holland and Flanders and onto England and Denmark and Sweden.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Mainly affected wealthy/educated people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2371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47648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Italy? Location. Location.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882" y="838200"/>
            <a:ext cx="8686800" cy="570204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First European nation affected by the plague = first country to return to health and city life</a:t>
            </a:r>
          </a:p>
          <a:p>
            <a:r>
              <a:rPr lang="en-US" dirty="0" smtClean="0"/>
              <a:t>Church structure particularly weakened by plague = more </a:t>
            </a:r>
            <a:r>
              <a:rPr lang="en-US" b="1" dirty="0" smtClean="0"/>
              <a:t>secular </a:t>
            </a:r>
            <a:r>
              <a:rPr lang="en-US" dirty="0" smtClean="0"/>
              <a:t>approach, more concern for the arts</a:t>
            </a:r>
          </a:p>
          <a:p>
            <a:r>
              <a:rPr lang="en-US" dirty="0" smtClean="0"/>
              <a:t>Commercial Revolution. Wealthy due to trade from the Crusades = more exchange of people and ideas particularly from Islamic and Byzantine lands</a:t>
            </a:r>
          </a:p>
          <a:p>
            <a:r>
              <a:rPr lang="en-US" dirty="0" smtClean="0"/>
              <a:t>Loose confederation of states = much easier to change one or two parts, like Venice or Florence than a whole country, like England</a:t>
            </a:r>
          </a:p>
          <a:p>
            <a:r>
              <a:rPr lang="en-US" dirty="0" smtClean="0"/>
              <a:t>Had most of the classics buried in their land = easier to find through excavation and searching in the depths of churches</a:t>
            </a:r>
          </a:p>
        </p:txBody>
      </p:sp>
    </p:spTree>
    <p:extLst>
      <p:ext uri="{BB962C8B-B14F-4D97-AF65-F5344CB8AC3E}">
        <p14:creationId xmlns:p14="http://schemas.microsoft.com/office/powerpoint/2010/main" val="55233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i="1" u="sng" dirty="0" smtClean="0"/>
              <a:t>Good </a:t>
            </a:r>
            <a:r>
              <a:rPr lang="en-US" sz="5400" b="1" i="1" u="sng" dirty="0" err="1" smtClean="0"/>
              <a:t>ol</a:t>
            </a:r>
            <a:r>
              <a:rPr lang="en-US" sz="5400" b="1" i="1" u="sng" dirty="0" smtClean="0"/>
              <a:t>’ Feudalism…</a:t>
            </a:r>
            <a:endParaRPr lang="en-US" sz="5400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Feudalism begins to fall apart (parts of it will exist for a long time, </a:t>
            </a:r>
            <a:r>
              <a:rPr lang="en-US" sz="4400" dirty="0" smtClean="0"/>
              <a:t>though)</a:t>
            </a:r>
          </a:p>
          <a:p>
            <a:r>
              <a:rPr lang="en-US" sz="4400" dirty="0" smtClean="0"/>
              <a:t>We’ve discussed the Plague…now another major cause of its collapse…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2720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Feudalism begins to fall apart (parts of it will exist for a long time, though)</a:t>
            </a:r>
            <a:br>
              <a:rPr lang="en-US" sz="3600" dirty="0" smtClean="0"/>
            </a:br>
            <a:r>
              <a:rPr lang="en-US" sz="3600" dirty="0" smtClean="0"/>
              <a:t>We’ve discussed the Plague…now other major causes of its collapse…</a:t>
            </a:r>
            <a:endParaRPr lang="en-US" sz="3600" dirty="0"/>
          </a:p>
        </p:txBody>
      </p:sp>
      <p:sp>
        <p:nvSpPr>
          <p:cNvPr id="35844" name="TextBox 5"/>
          <p:cNvSpPr txBox="1">
            <a:spLocks noChangeArrowheads="1"/>
          </p:cNvSpPr>
          <p:nvPr/>
        </p:nvSpPr>
        <p:spPr bwMode="auto">
          <a:xfrm>
            <a:off x="4430929" y="2171700"/>
            <a:ext cx="434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srgbClr val="000000"/>
                </a:solidFill>
                <a:latin typeface="Georgia" pitchFamily="18" charset="0"/>
              </a:rPr>
              <a:t>What feudalism really looked like</a:t>
            </a:r>
          </a:p>
        </p:txBody>
      </p:sp>
      <p:pic>
        <p:nvPicPr>
          <p:cNvPr id="35845" name="Picture 6" descr="church_hierarch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0"/>
            <a:ext cx="3733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2" descr="subfeu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386" y="2858655"/>
            <a:ext cx="4916487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21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498080" cy="8080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Hundred Years War 1337-1453</a:t>
            </a:r>
            <a:br>
              <a:rPr lang="en-US" dirty="0" smtClean="0"/>
            </a:br>
            <a:r>
              <a:rPr lang="en-US" dirty="0" smtClean="0"/>
              <a:t>France vs England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171688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Begins as a dispute over succession rights to the French throne</a:t>
            </a:r>
          </a:p>
          <a:p>
            <a:r>
              <a:rPr lang="en-US" dirty="0" smtClean="0"/>
              <a:t>Two main phases: England wins, then England loses</a:t>
            </a:r>
          </a:p>
          <a:p>
            <a:r>
              <a:rPr lang="en-US" dirty="0" smtClean="0"/>
              <a:t>Ends with French kicking English out of continent</a:t>
            </a:r>
          </a:p>
          <a:p>
            <a:r>
              <a:rPr lang="en-US" dirty="0" smtClean="0"/>
              <a:t>Importance:</a:t>
            </a:r>
          </a:p>
          <a:p>
            <a:pPr lvl="1"/>
            <a:r>
              <a:rPr lang="en-US" dirty="0" smtClean="0"/>
              <a:t>Key changes in warfare, like the </a:t>
            </a:r>
            <a:r>
              <a:rPr lang="en-US" b="1" i="1" u="sng" dirty="0" smtClean="0"/>
              <a:t>longbow</a:t>
            </a:r>
            <a:r>
              <a:rPr lang="en-US" dirty="0" smtClean="0"/>
              <a:t>, means the eventual end of knights</a:t>
            </a:r>
          </a:p>
          <a:p>
            <a:pPr lvl="1"/>
            <a:r>
              <a:rPr lang="en-US" dirty="0" smtClean="0"/>
              <a:t>Strengthens French monarchy and weakens English nobles—king becomes more important</a:t>
            </a:r>
          </a:p>
          <a:p>
            <a:pPr lvl="1"/>
            <a:r>
              <a:rPr lang="en-US" dirty="0" smtClean="0"/>
              <a:t>The concept of what we would now call “Nationalism” </a:t>
            </a:r>
            <a:r>
              <a:rPr lang="en-US" dirty="0"/>
              <a:t>in England and France </a:t>
            </a:r>
            <a:r>
              <a:rPr lang="en-US" dirty="0" smtClean="0"/>
              <a:t>begins—associated with the monarch (king)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5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pic>
        <p:nvPicPr>
          <p:cNvPr id="2150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0"/>
            <a:ext cx="8229600" cy="6858000"/>
          </a:xfrm>
        </p:spPr>
      </p:pic>
    </p:spTree>
    <p:extLst>
      <p:ext uri="{BB962C8B-B14F-4D97-AF65-F5344CB8AC3E}">
        <p14:creationId xmlns:p14="http://schemas.microsoft.com/office/powerpoint/2010/main" val="377360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Catholic Church is Corrupt…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8001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As the one thing that ties Europe together, Catholic Church is everywhere </a:t>
            </a:r>
          </a:p>
          <a:p>
            <a:pPr lvl="1"/>
            <a:r>
              <a:rPr lang="en-US" dirty="0" smtClean="0"/>
              <a:t>Controlled birth, death, marriage, salvation, education, etc.—</a:t>
            </a:r>
            <a:r>
              <a:rPr lang="en-US" b="1" i="1" u="sng" dirty="0" smtClean="0">
                <a:solidFill>
                  <a:schemeClr val="accent3"/>
                </a:solidFill>
              </a:rPr>
              <a:t>Sacraments</a:t>
            </a:r>
            <a:r>
              <a:rPr lang="en-US" dirty="0" smtClean="0">
                <a:solidFill>
                  <a:schemeClr val="accent3"/>
                </a:solidFill>
              </a:rPr>
              <a:t>,</a:t>
            </a:r>
            <a:r>
              <a:rPr lang="en-US" dirty="0" smtClean="0"/>
              <a:t> yes???</a:t>
            </a:r>
          </a:p>
          <a:p>
            <a:pPr lvl="1"/>
            <a:r>
              <a:rPr lang="en-US" dirty="0" smtClean="0"/>
              <a:t>Functioned like a massive multi-national corporation with its own state and army and the pope as its chief executive officer—</a:t>
            </a:r>
            <a:r>
              <a:rPr lang="en-US" b="1" i="1" u="sng" dirty="0" smtClean="0">
                <a:solidFill>
                  <a:schemeClr val="accent3"/>
                </a:solidFill>
              </a:rPr>
              <a:t>treating Church happenings as a business…</a:t>
            </a:r>
          </a:p>
          <a:p>
            <a:pPr lvl="1"/>
            <a:r>
              <a:rPr lang="en-US" dirty="0" smtClean="0"/>
              <a:t>Church officials from the pope on down break their vows – celibacy, poverty, and abuse power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881390"/>
            <a:ext cx="7001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2">
                    <a:lumMod val="25000"/>
                  </a:schemeClr>
                </a:solidFill>
              </a:rPr>
              <a:t>very, very, 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3600" i="1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VERY CORRUPT</a:t>
            </a:r>
            <a:endParaRPr lang="en-US" sz="3600" i="1" u="sng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547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1200-1400 AD:</a:t>
            </a:r>
            <a:br>
              <a:rPr lang="en-US" dirty="0" smtClean="0"/>
            </a:br>
            <a:r>
              <a:rPr lang="en-US" dirty="0" smtClean="0"/>
              <a:t>Catholic Church Corruption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Many village priests married and had children-this was against Church rules</a:t>
            </a:r>
          </a:p>
          <a:p>
            <a:r>
              <a:rPr lang="en-US" dirty="0" smtClean="0"/>
              <a:t>Bishops sold positions in the Church for money—a practice called </a:t>
            </a:r>
            <a:r>
              <a:rPr lang="en-US" u="sng" dirty="0" smtClean="0"/>
              <a:t>simony</a:t>
            </a:r>
          </a:p>
          <a:p>
            <a:r>
              <a:rPr lang="en-US" dirty="0" smtClean="0"/>
              <a:t>Church started to sell </a:t>
            </a:r>
            <a:r>
              <a:rPr lang="en-US" u="sng" dirty="0" smtClean="0"/>
              <a:t>indulgences</a:t>
            </a:r>
            <a:r>
              <a:rPr lang="en-US" dirty="0" smtClean="0"/>
              <a:t>—get out Purgatory cards. Church getting rich off the poor!</a:t>
            </a:r>
          </a:p>
          <a:p>
            <a:r>
              <a:rPr lang="en-US" dirty="0" smtClean="0"/>
              <a:t>Various groups revolt against the corruption of the church.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681993"/>
            <a:ext cx="4234129" cy="5176007"/>
          </a:xfrm>
        </p:spPr>
      </p:pic>
    </p:spTree>
    <p:extLst>
      <p:ext uri="{BB962C8B-B14F-4D97-AF65-F5344CB8AC3E}">
        <p14:creationId xmlns:p14="http://schemas.microsoft.com/office/powerpoint/2010/main" val="402977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421145"/>
            <a:ext cx="8686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So, </a:t>
            </a:r>
            <a:r>
              <a:rPr lang="en-US" sz="3600" dirty="0" smtClean="0"/>
              <a:t>all of this corruption is really upsetting the order of the Medieval world…HIERARCHY makes sense as long as things run smoothly.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But, what happens when things begin to break down?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4495800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/>
              <a:t>Retribution—the end of the world=Black Plague (Black Death</a:t>
            </a:r>
            <a:r>
              <a:rPr lang="en-US" sz="4800" dirty="0" smtClean="0"/>
              <a:t>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3464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Image result for modern worl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Image result for modern wor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4572000" cy="685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2000" y="11865"/>
            <a:ext cx="4572000" cy="55092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400" dirty="0"/>
              <a:t>As Europe began to reform and rebuild itself it created a new society that would form the essence of the Modern Western World</a:t>
            </a:r>
            <a:r>
              <a:rPr lang="en-US" dirty="0"/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0" y="5521065"/>
            <a:ext cx="426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PLEASE GET OUT YOUR 3 COLUMN CHART FROM EARLIER THIS YEAR!!!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7417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1314</TotalTime>
  <Words>637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ＭＳ Ｐゴシック</vt:lpstr>
      <vt:lpstr>Arial</vt:lpstr>
      <vt:lpstr>Calibri</vt:lpstr>
      <vt:lpstr>Georgia</vt:lpstr>
      <vt:lpstr>Tunga</vt:lpstr>
      <vt:lpstr>Wingdings</vt:lpstr>
      <vt:lpstr>Wingdings 2</vt:lpstr>
      <vt:lpstr>Office Theme</vt:lpstr>
      <vt:lpstr>10th World Studies 9.27.17</vt:lpstr>
      <vt:lpstr>Good ol’ Feudalism…</vt:lpstr>
      <vt:lpstr>Feudalism begins to fall apart (parts of it will exist for a long time, though) We’ve discussed the Plague…now other major causes of its collapse…</vt:lpstr>
      <vt:lpstr>Hundred Years War 1337-1453 France vs England</vt:lpstr>
      <vt:lpstr>PowerPoint Presentation</vt:lpstr>
      <vt:lpstr>The Catholic Church is Corrupt…</vt:lpstr>
      <vt:lpstr>1200-1400 AD: Catholic Church Corruption </vt:lpstr>
      <vt:lpstr>PowerPoint Presentation</vt:lpstr>
      <vt:lpstr>PowerPoint Presentation</vt:lpstr>
      <vt:lpstr>Renaissance 1300-1600</vt:lpstr>
      <vt:lpstr>Why Italy? Location. Location. Location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</dc:title>
  <dc:creator>Doran, Paul    SHS-Staff</dc:creator>
  <cp:lastModifiedBy>Steen, Matthew    SHS - Staff</cp:lastModifiedBy>
  <cp:revision>82</cp:revision>
  <dcterms:created xsi:type="dcterms:W3CDTF">2014-08-25T19:47:32Z</dcterms:created>
  <dcterms:modified xsi:type="dcterms:W3CDTF">2017-09-28T21:14:35Z</dcterms:modified>
</cp:coreProperties>
</file>